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60" r:id="rId5"/>
    <p:sldId id="262" r:id="rId6"/>
    <p:sldId id="263" r:id="rId7"/>
    <p:sldId id="267" r:id="rId8"/>
    <p:sldId id="261" r:id="rId9"/>
    <p:sldId id="266" r:id="rId10"/>
    <p:sldId id="268" r:id="rId11"/>
    <p:sldId id="264" r:id="rId12"/>
    <p:sldId id="265" r:id="rId13"/>
  </p:sldIdLst>
  <p:sldSz cx="18288000" cy="10287000"/>
  <p:notesSz cx="6858000" cy="9144000"/>
  <p:embeddedFontLst>
    <p:embeddedFont>
      <p:font typeface="Agrandir" panose="020B0604020202020204" charset="0"/>
      <p:regular r:id="rId15"/>
    </p:embeddedFont>
    <p:embeddedFont>
      <p:font typeface="Agrandir Bold" panose="020B0604020202020204" charset="0"/>
      <p:regular r:id="rId16"/>
    </p:embeddedFont>
    <p:embeddedFont>
      <p:font typeface="Calibri" panose="020F0502020204030204" pitchFamily="34" charset="0"/>
      <p:regular r:id="rId17"/>
      <p:bold r:id="rId18"/>
      <p:italic r:id="rId19"/>
      <p:boldItalic r:id="rId20"/>
    </p:embeddedFont>
    <p:embeddedFont>
      <p:font typeface="Open Sans Light" panose="020B0306030504020204" pitchFamily="34" charset="0"/>
      <p:regular r:id="rId21"/>
      <p:italic r:id="rId22"/>
    </p:embeddedFont>
    <p:embeddedFont>
      <p:font typeface="Open Sans Light Bold" panose="020B0604020202020204" charset="0"/>
      <p:regular r:id="rId23"/>
    </p:embeddedFont>
    <p:embeddedFont>
      <p:font typeface="Open Sauce Semi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56140" autoAdjust="0"/>
  </p:normalViewPr>
  <p:slideViewPr>
    <p:cSldViewPr>
      <p:cViewPr varScale="1">
        <p:scale>
          <a:sx n="25" d="100"/>
          <a:sy n="25" d="100"/>
        </p:scale>
        <p:origin x="174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ime Van Straten" userId="f627cfe0-2952-43b1-afdb-4565d0183529" providerId="ADAL" clId="{C971EB2A-C403-4682-BB01-8834058916CD}"/>
    <pc:docChg chg="modSld">
      <pc:chgData name="Maxime Van Straten" userId="f627cfe0-2952-43b1-afdb-4565d0183529" providerId="ADAL" clId="{C971EB2A-C403-4682-BB01-8834058916CD}" dt="2023-05-09T16:00:43.390" v="4" actId="20577"/>
      <pc:docMkLst>
        <pc:docMk/>
      </pc:docMkLst>
      <pc:sldChg chg="modSp mod">
        <pc:chgData name="Maxime Van Straten" userId="f627cfe0-2952-43b1-afdb-4565d0183529" providerId="ADAL" clId="{C971EB2A-C403-4682-BB01-8834058916CD}" dt="2023-05-09T16:00:43.390" v="4" actId="20577"/>
        <pc:sldMkLst>
          <pc:docMk/>
          <pc:sldMk cId="0" sldId="256"/>
        </pc:sldMkLst>
        <pc:spChg chg="mod">
          <ac:chgData name="Maxime Van Straten" userId="f627cfe0-2952-43b1-afdb-4565d0183529" providerId="ADAL" clId="{C971EB2A-C403-4682-BB01-8834058916CD}" dt="2023-05-09T16:00:43.390" v="4" actId="20577"/>
          <ac:spMkLst>
            <pc:docMk/>
            <pc:sldMk cId="0" sldId="256"/>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CFAC8-B9E9-4F80-868B-268377D86DE2}" type="datetimeFigureOut">
              <a:rPr lang="nl-NL" smtClean="0"/>
              <a:t>9-5-2023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5A60D-65E8-4873-82C8-DF381FC5A570}" type="slidenum">
              <a:rPr lang="nl-NL" smtClean="0"/>
              <a:t>‹nr.›</a:t>
            </a:fld>
            <a:endParaRPr lang="nl-NL"/>
          </a:p>
        </p:txBody>
      </p:sp>
    </p:spTree>
    <p:extLst>
      <p:ext uri="{BB962C8B-B14F-4D97-AF65-F5344CB8AC3E}">
        <p14:creationId xmlns:p14="http://schemas.microsoft.com/office/powerpoint/2010/main" val="337675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Strategische innovatie:</a:t>
            </a:r>
          </a:p>
          <a:p>
            <a:r>
              <a:rPr lang="nl-NL" dirty="0"/>
              <a:t>Bij strategische innovatie kijk je als ondernemer op een totaal nieuwe manier naar je externe omgeving, waardoor de structuur en de wijze van concurreren in je bedrijfstak fundamenteel wijzigt. Een goed voorbeeld hiervan is het computerbedrijf Dell, dat door zijn onconventionele businessmodel de totale bedrijfstak veranderde. Dell verkocht namelijk als eerste </a:t>
            </a:r>
            <a:r>
              <a:rPr lang="nl-NL" dirty="0" err="1"/>
              <a:t>hardwareleverancier</a:t>
            </a:r>
            <a:r>
              <a:rPr lang="nl-NL" dirty="0"/>
              <a:t> rechtstreeks aan de eindgebruiker, in plaats van via een distributie- en </a:t>
            </a:r>
            <a:r>
              <a:rPr lang="nl-NL" dirty="0" err="1"/>
              <a:t>resellerkanaal</a:t>
            </a:r>
            <a:endParaRPr lang="nl-NL" dirty="0"/>
          </a:p>
          <a:p>
            <a:endParaRPr lang="nl-NL" dirty="0"/>
          </a:p>
          <a:p>
            <a:r>
              <a:rPr lang="nl-NL" b="1" dirty="0"/>
              <a:t>Management innovatie:</a:t>
            </a:r>
          </a:p>
          <a:p>
            <a:r>
              <a:rPr lang="nl-NL" b="0" dirty="0"/>
              <a:t>Innovatie kan ook heel goed op managementniveau plaatsvinden. Managementinnovatie is het vernieuwen van het managementmodel van een onderneming met de bedoeling om de organisatie te verbeteren</a:t>
            </a:r>
          </a:p>
        </p:txBody>
      </p:sp>
      <p:sp>
        <p:nvSpPr>
          <p:cNvPr id="4" name="Tijdelijke aanduiding voor dianummer 3"/>
          <p:cNvSpPr>
            <a:spLocks noGrp="1"/>
          </p:cNvSpPr>
          <p:nvPr>
            <p:ph type="sldNum" sz="quarter" idx="5"/>
          </p:nvPr>
        </p:nvSpPr>
        <p:spPr/>
        <p:txBody>
          <a:bodyPr/>
          <a:lstStyle/>
          <a:p>
            <a:fld id="{CF45A60D-65E8-4873-82C8-DF381FC5A570}" type="slidenum">
              <a:rPr lang="nl-NL" smtClean="0"/>
              <a:t>8</a:t>
            </a:fld>
            <a:endParaRPr lang="nl-NL"/>
          </a:p>
        </p:txBody>
      </p:sp>
    </p:spTree>
    <p:extLst>
      <p:ext uri="{BB962C8B-B14F-4D97-AF65-F5344CB8AC3E}">
        <p14:creationId xmlns:p14="http://schemas.microsoft.com/office/powerpoint/2010/main" val="258449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Technologie innovatie:</a:t>
            </a:r>
          </a:p>
          <a:p>
            <a:r>
              <a:rPr lang="nl-NL" dirty="0"/>
              <a:t>Technologische innovatie is het type vernieuwing dat door de meeste mensen als innovatie wordt herkend. We maken hierbij grofweg onderscheid tussen productinnovatie en procesinnovatie. Zo is de Senseo een mooi voorbeeld van productinnovatie en valt het 3D-printen van producten onder procesinnovatie.</a:t>
            </a:r>
          </a:p>
          <a:p>
            <a:endParaRPr lang="nl-NL" dirty="0"/>
          </a:p>
          <a:p>
            <a:r>
              <a:rPr lang="nl-NL" b="1" dirty="0"/>
              <a:t>Sociale innovatie:</a:t>
            </a:r>
          </a:p>
          <a:p>
            <a:r>
              <a:rPr lang="nl-NL" b="0" i="0" dirty="0">
                <a:solidFill>
                  <a:srgbClr val="333333"/>
                </a:solidFill>
                <a:effectLst/>
                <a:latin typeface="Arial" panose="020B0604020202020204" pitchFamily="34" charset="0"/>
              </a:rPr>
              <a:t>Daarmee bedoelen we het realiseren van nieuwe organisatievormen</a:t>
            </a:r>
            <a:endParaRPr lang="nl-NL" dirty="0"/>
          </a:p>
        </p:txBody>
      </p:sp>
      <p:sp>
        <p:nvSpPr>
          <p:cNvPr id="4" name="Tijdelijke aanduiding voor dianummer 3"/>
          <p:cNvSpPr>
            <a:spLocks noGrp="1"/>
          </p:cNvSpPr>
          <p:nvPr>
            <p:ph type="sldNum" sz="quarter" idx="5"/>
          </p:nvPr>
        </p:nvSpPr>
        <p:spPr/>
        <p:txBody>
          <a:bodyPr/>
          <a:lstStyle/>
          <a:p>
            <a:fld id="{CF45A60D-65E8-4873-82C8-DF381FC5A570}" type="slidenum">
              <a:rPr lang="nl-NL" smtClean="0"/>
              <a:t>9</a:t>
            </a:fld>
            <a:endParaRPr lang="nl-NL"/>
          </a:p>
        </p:txBody>
      </p:sp>
    </p:spTree>
    <p:extLst>
      <p:ext uri="{BB962C8B-B14F-4D97-AF65-F5344CB8AC3E}">
        <p14:creationId xmlns:p14="http://schemas.microsoft.com/office/powerpoint/2010/main" val="578412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6260" b="33224"/>
          <a:stretch>
            <a:fillRect/>
          </a:stretch>
        </p:blipFill>
        <p:spPr>
          <a:xfrm>
            <a:off x="0" y="0"/>
            <a:ext cx="18288000" cy="6160684"/>
          </a:xfrm>
          <a:prstGeom prst="rect">
            <a:avLst/>
          </a:prstGeom>
        </p:spPr>
      </p:pic>
      <p:grpSp>
        <p:nvGrpSpPr>
          <p:cNvPr id="3" name="Group 3"/>
          <p:cNvGrpSpPr/>
          <p:nvPr/>
        </p:nvGrpSpPr>
        <p:grpSpPr>
          <a:xfrm>
            <a:off x="-1" y="0"/>
            <a:ext cx="18288000" cy="6166442"/>
            <a:chOff x="0" y="0"/>
            <a:chExt cx="4816593" cy="1624083"/>
          </a:xfrm>
        </p:grpSpPr>
        <p:sp>
          <p:nvSpPr>
            <p:cNvPr id="4" name="Freeform 4"/>
            <p:cNvSpPr/>
            <p:nvPr/>
          </p:nvSpPr>
          <p:spPr>
            <a:xfrm>
              <a:off x="0" y="0"/>
              <a:ext cx="4816592" cy="1624083"/>
            </a:xfrm>
            <a:custGeom>
              <a:avLst/>
              <a:gdLst/>
              <a:ahLst/>
              <a:cxnLst/>
              <a:rect l="l" t="t" r="r" b="b"/>
              <a:pathLst>
                <a:path w="4816592" h="1624083">
                  <a:moveTo>
                    <a:pt x="0" y="0"/>
                  </a:moveTo>
                  <a:lnTo>
                    <a:pt x="4816592" y="0"/>
                  </a:lnTo>
                  <a:lnTo>
                    <a:pt x="4816592" y="1624083"/>
                  </a:lnTo>
                  <a:lnTo>
                    <a:pt x="0" y="1624083"/>
                  </a:lnTo>
                  <a:close/>
                </a:path>
              </a:pathLst>
            </a:custGeom>
            <a:solidFill>
              <a:srgbClr val="FFBD59">
                <a:alpha val="87843"/>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7514745" y="7589434"/>
            <a:ext cx="3258510" cy="758569"/>
            <a:chOff x="0" y="0"/>
            <a:chExt cx="858208" cy="199788"/>
          </a:xfrm>
        </p:grpSpPr>
        <p:sp>
          <p:nvSpPr>
            <p:cNvPr id="7" name="Freeform 7"/>
            <p:cNvSpPr/>
            <p:nvPr/>
          </p:nvSpPr>
          <p:spPr>
            <a:xfrm>
              <a:off x="0" y="0"/>
              <a:ext cx="858208" cy="199788"/>
            </a:xfrm>
            <a:custGeom>
              <a:avLst/>
              <a:gdLst/>
              <a:ahLst/>
              <a:cxnLst/>
              <a:rect l="l" t="t" r="r" b="b"/>
              <a:pathLst>
                <a:path w="858208" h="199788">
                  <a:moveTo>
                    <a:pt x="54646" y="0"/>
                  </a:moveTo>
                  <a:lnTo>
                    <a:pt x="803562" y="0"/>
                  </a:lnTo>
                  <a:cubicBezTo>
                    <a:pt x="833743" y="0"/>
                    <a:pt x="858208" y="24466"/>
                    <a:pt x="858208" y="54646"/>
                  </a:cubicBezTo>
                  <a:lnTo>
                    <a:pt x="858208" y="145142"/>
                  </a:lnTo>
                  <a:cubicBezTo>
                    <a:pt x="858208" y="159635"/>
                    <a:pt x="852451" y="173534"/>
                    <a:pt x="842203" y="183782"/>
                  </a:cubicBezTo>
                  <a:cubicBezTo>
                    <a:pt x="831955" y="194030"/>
                    <a:pt x="818055" y="199788"/>
                    <a:pt x="803562" y="199788"/>
                  </a:cubicBezTo>
                  <a:lnTo>
                    <a:pt x="54646" y="199788"/>
                  </a:lnTo>
                  <a:cubicBezTo>
                    <a:pt x="24466" y="199788"/>
                    <a:pt x="0" y="175322"/>
                    <a:pt x="0" y="145142"/>
                  </a:cubicBezTo>
                  <a:lnTo>
                    <a:pt x="0" y="54646"/>
                  </a:lnTo>
                  <a:cubicBezTo>
                    <a:pt x="0" y="24466"/>
                    <a:pt x="24466" y="0"/>
                    <a:pt x="54646" y="0"/>
                  </a:cubicBezTo>
                  <a:close/>
                </a:path>
              </a:pathLst>
            </a:custGeom>
            <a:solidFill>
              <a:srgbClr val="FF914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3292"/>
                </a:lnSpc>
              </a:pPr>
              <a:endParaRPr/>
            </a:p>
          </p:txBody>
        </p:sp>
      </p:grpSp>
      <p:sp>
        <p:nvSpPr>
          <p:cNvPr id="9" name="TextBox 9"/>
          <p:cNvSpPr txBox="1"/>
          <p:nvPr/>
        </p:nvSpPr>
        <p:spPr>
          <a:xfrm>
            <a:off x="1814911" y="2807773"/>
            <a:ext cx="13757074" cy="989823"/>
          </a:xfrm>
          <a:prstGeom prst="rect">
            <a:avLst/>
          </a:prstGeom>
        </p:spPr>
        <p:txBody>
          <a:bodyPr wrap="square" lIns="0" tIns="0" rIns="0" bIns="0" rtlCol="0" anchor="t">
            <a:spAutoFit/>
          </a:bodyPr>
          <a:lstStyle/>
          <a:p>
            <a:pPr algn="ctr">
              <a:lnSpc>
                <a:spcPts val="8173"/>
              </a:lnSpc>
            </a:pPr>
            <a:r>
              <a:rPr lang="en-US" sz="5838" dirty="0" err="1">
                <a:solidFill>
                  <a:srgbClr val="FFFFFF"/>
                </a:solidFill>
                <a:latin typeface="Agrandir Bold"/>
              </a:rPr>
              <a:t>Innovaties</a:t>
            </a:r>
            <a:r>
              <a:rPr lang="en-US" sz="5838" dirty="0">
                <a:solidFill>
                  <a:srgbClr val="FFFFFF"/>
                </a:solidFill>
                <a:latin typeface="Agrandir Bold"/>
              </a:rPr>
              <a:t> </a:t>
            </a:r>
            <a:r>
              <a:rPr lang="en-US" sz="5838" dirty="0" err="1">
                <a:solidFill>
                  <a:srgbClr val="FFFFFF"/>
                </a:solidFill>
                <a:latin typeface="Agrandir Bold"/>
              </a:rPr>
              <a:t>binnen</a:t>
            </a:r>
            <a:r>
              <a:rPr lang="en-US" sz="5838" dirty="0">
                <a:solidFill>
                  <a:srgbClr val="FFFFFF"/>
                </a:solidFill>
                <a:latin typeface="Agrandir Bold"/>
              </a:rPr>
              <a:t> de </a:t>
            </a:r>
            <a:r>
              <a:rPr lang="en-US" sz="5838" dirty="0" err="1">
                <a:solidFill>
                  <a:srgbClr val="FFFFFF"/>
                </a:solidFill>
                <a:latin typeface="Agrandir Bold"/>
              </a:rPr>
              <a:t>diersector</a:t>
            </a:r>
            <a:endParaRPr lang="en-US" sz="5838" dirty="0">
              <a:solidFill>
                <a:srgbClr val="FFFFFF"/>
              </a:solidFill>
              <a:latin typeface="Agrandir Bold"/>
            </a:endParaRPr>
          </a:p>
        </p:txBody>
      </p:sp>
      <p:sp>
        <p:nvSpPr>
          <p:cNvPr id="10" name="TextBox 10"/>
          <p:cNvSpPr txBox="1"/>
          <p:nvPr/>
        </p:nvSpPr>
        <p:spPr>
          <a:xfrm>
            <a:off x="7399319" y="4865359"/>
            <a:ext cx="3489361" cy="395236"/>
          </a:xfrm>
          <a:prstGeom prst="rect">
            <a:avLst/>
          </a:prstGeom>
        </p:spPr>
        <p:txBody>
          <a:bodyPr lIns="0" tIns="0" rIns="0" bIns="0" rtlCol="0" anchor="t">
            <a:spAutoFit/>
          </a:bodyPr>
          <a:lstStyle/>
          <a:p>
            <a:pPr algn="ctr">
              <a:lnSpc>
                <a:spcPts val="3292"/>
              </a:lnSpc>
            </a:pPr>
            <a:r>
              <a:rPr lang="en-US" sz="2352" dirty="0">
                <a:solidFill>
                  <a:srgbClr val="FFFFFF"/>
                </a:solidFill>
                <a:latin typeface="Open Sans Light"/>
              </a:rPr>
              <a:t> Maxime van Straten</a:t>
            </a:r>
          </a:p>
        </p:txBody>
      </p:sp>
      <p:sp>
        <p:nvSpPr>
          <p:cNvPr id="11" name="TextBox 11"/>
          <p:cNvSpPr txBox="1"/>
          <p:nvPr/>
        </p:nvSpPr>
        <p:spPr>
          <a:xfrm>
            <a:off x="8693448" y="7702574"/>
            <a:ext cx="901105" cy="472658"/>
          </a:xfrm>
          <a:prstGeom prst="rect">
            <a:avLst/>
          </a:prstGeom>
        </p:spPr>
        <p:txBody>
          <a:bodyPr lIns="0" tIns="0" rIns="0" bIns="0" rtlCol="0" anchor="t">
            <a:spAutoFit/>
          </a:bodyPr>
          <a:lstStyle/>
          <a:p>
            <a:pPr algn="ctr">
              <a:lnSpc>
                <a:spcPts val="3873"/>
              </a:lnSpc>
            </a:pPr>
            <a:r>
              <a:rPr lang="en-US" sz="2766" dirty="0">
                <a:solidFill>
                  <a:srgbClr val="FFFFFF"/>
                </a:solidFill>
                <a:latin typeface="Open Sauce SemiBold"/>
              </a:rPr>
              <a:t>LES 1</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t="12472" b="12472"/>
          <a:stretch/>
        </p:blipFill>
        <p:spPr>
          <a:xfrm>
            <a:off x="0" y="2959924"/>
            <a:ext cx="18288000" cy="5959539"/>
          </a:xfrm>
          <a:prstGeom prst="rect">
            <a:avLst/>
          </a:prstGeom>
        </p:spPr>
      </p:pic>
      <p:grpSp>
        <p:nvGrpSpPr>
          <p:cNvPr id="3" name="Group 3"/>
          <p:cNvGrpSpPr/>
          <p:nvPr/>
        </p:nvGrpSpPr>
        <p:grpSpPr>
          <a:xfrm>
            <a:off x="9525000" y="2959924"/>
            <a:ext cx="8763000" cy="5959539"/>
            <a:chOff x="0" y="0"/>
            <a:chExt cx="3477047" cy="1569590"/>
          </a:xfrm>
        </p:grpSpPr>
        <p:sp>
          <p:nvSpPr>
            <p:cNvPr id="4" name="Freeform 4"/>
            <p:cNvSpPr/>
            <p:nvPr/>
          </p:nvSpPr>
          <p:spPr>
            <a:xfrm>
              <a:off x="0" y="0"/>
              <a:ext cx="3477047" cy="1569591"/>
            </a:xfrm>
            <a:custGeom>
              <a:avLst/>
              <a:gdLst/>
              <a:ahLst/>
              <a:cxnLst/>
              <a:rect l="l" t="t" r="r" b="b"/>
              <a:pathLst>
                <a:path w="3477047" h="1569591">
                  <a:moveTo>
                    <a:pt x="0" y="0"/>
                  </a:moveTo>
                  <a:lnTo>
                    <a:pt x="3477047" y="0"/>
                  </a:lnTo>
                  <a:lnTo>
                    <a:pt x="3477047" y="1569591"/>
                  </a:lnTo>
                  <a:lnTo>
                    <a:pt x="0" y="1569591"/>
                  </a:lnTo>
                  <a:close/>
                </a:path>
              </a:pathLst>
            </a:custGeom>
            <a:solidFill>
              <a:srgbClr val="FFBD59">
                <a:alpha val="87843"/>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27601"/>
            <a:ext cx="758569" cy="701099"/>
            <a:chOff x="0" y="0"/>
            <a:chExt cx="199788" cy="184652"/>
          </a:xfrm>
        </p:grpSpPr>
        <p:sp>
          <p:nvSpPr>
            <p:cNvPr id="7" name="Freeform 7"/>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9525000" y="1956291"/>
            <a:ext cx="8458200" cy="841512"/>
          </a:xfrm>
          <a:prstGeom prst="rect">
            <a:avLst/>
          </a:prstGeom>
        </p:spPr>
        <p:txBody>
          <a:bodyPr wrap="square" lIns="0" tIns="0" rIns="0" bIns="0" rtlCol="0" anchor="t">
            <a:spAutoFit/>
          </a:bodyPr>
          <a:lstStyle/>
          <a:p>
            <a:pPr algn="ctr">
              <a:lnSpc>
                <a:spcPts val="7391"/>
              </a:lnSpc>
            </a:pPr>
            <a:r>
              <a:rPr lang="en-US" sz="4400" dirty="0">
                <a:solidFill>
                  <a:srgbClr val="000000"/>
                </a:solidFill>
                <a:latin typeface="Open Sauce SemiBold"/>
              </a:rPr>
              <a:t>Dier </a:t>
            </a:r>
            <a:r>
              <a:rPr lang="en-US" sz="4400" dirty="0" err="1">
                <a:solidFill>
                  <a:srgbClr val="000000"/>
                </a:solidFill>
                <a:latin typeface="Open Sauce SemiBold"/>
              </a:rPr>
              <a:t>gerelateerde</a:t>
            </a:r>
            <a:r>
              <a:rPr lang="en-US" sz="4400" dirty="0">
                <a:solidFill>
                  <a:srgbClr val="000000"/>
                </a:solidFill>
                <a:latin typeface="Open Sauce SemiBold"/>
              </a:rPr>
              <a:t> </a:t>
            </a:r>
            <a:r>
              <a:rPr lang="en-US" sz="4400" dirty="0" err="1">
                <a:solidFill>
                  <a:srgbClr val="000000"/>
                </a:solidFill>
                <a:latin typeface="Open Sauce SemiBold"/>
              </a:rPr>
              <a:t>innovaties</a:t>
            </a:r>
            <a:endParaRPr lang="en-US" sz="4400" dirty="0">
              <a:solidFill>
                <a:srgbClr val="000000"/>
              </a:solidFill>
              <a:latin typeface="Open Sauce SemiBold"/>
            </a:endParaRPr>
          </a:p>
        </p:txBody>
      </p:sp>
      <p:sp>
        <p:nvSpPr>
          <p:cNvPr id="10" name="TextBox 10"/>
          <p:cNvSpPr txBox="1"/>
          <p:nvPr/>
        </p:nvSpPr>
        <p:spPr>
          <a:xfrm>
            <a:off x="10349440" y="4897663"/>
            <a:ext cx="9803304" cy="2205732"/>
          </a:xfrm>
          <a:prstGeom prst="rect">
            <a:avLst/>
          </a:prstGeom>
        </p:spPr>
        <p:txBody>
          <a:bodyPr lIns="0" tIns="0" rIns="0" bIns="0" rtlCol="0" anchor="t">
            <a:spAutoFit/>
          </a:bodyPr>
          <a:lstStyle/>
          <a:p>
            <a:pPr marL="457200" indent="-457200">
              <a:lnSpc>
                <a:spcPts val="4336"/>
              </a:lnSpc>
              <a:buFont typeface="Arial" panose="020B0604020202020204" pitchFamily="34" charset="0"/>
              <a:buChar char="•"/>
            </a:pPr>
            <a:r>
              <a:rPr lang="en-US" sz="4000" dirty="0">
                <a:latin typeface="Open Sans Light"/>
              </a:rPr>
              <a:t> </a:t>
            </a:r>
            <a:r>
              <a:rPr lang="en-US" sz="4000" dirty="0" err="1">
                <a:latin typeface="Open Sans Light"/>
              </a:rPr>
              <a:t>Huisdierluiken</a:t>
            </a:r>
            <a:endParaRPr lang="en-US" sz="4000" dirty="0">
              <a:latin typeface="Open Sans Light"/>
            </a:endParaRPr>
          </a:p>
          <a:p>
            <a:pPr marL="571500" indent="-571500">
              <a:lnSpc>
                <a:spcPts val="4336"/>
              </a:lnSpc>
              <a:buFont typeface="Arial" panose="020B0604020202020204" pitchFamily="34" charset="0"/>
              <a:buChar char="•"/>
            </a:pPr>
            <a:r>
              <a:rPr lang="en-US" sz="4000" dirty="0" err="1">
                <a:latin typeface="Open Sans Light"/>
              </a:rPr>
              <a:t>Waterbakken</a:t>
            </a:r>
            <a:endParaRPr lang="en-US" sz="4000" dirty="0">
              <a:latin typeface="Open Sans Light"/>
            </a:endParaRPr>
          </a:p>
          <a:p>
            <a:pPr marL="571500" indent="-571500">
              <a:lnSpc>
                <a:spcPts val="4336"/>
              </a:lnSpc>
              <a:buFont typeface="Arial" panose="020B0604020202020204" pitchFamily="34" charset="0"/>
              <a:buChar char="•"/>
            </a:pPr>
            <a:r>
              <a:rPr lang="en-US" sz="4000" dirty="0" err="1">
                <a:latin typeface="Open Sans Light"/>
              </a:rPr>
              <a:t>Voerbakken</a:t>
            </a:r>
            <a:endParaRPr lang="en-US" sz="4000" dirty="0">
              <a:latin typeface="Open Sans Light"/>
            </a:endParaRPr>
          </a:p>
          <a:p>
            <a:pPr marL="457200" indent="-457200">
              <a:lnSpc>
                <a:spcPts val="4336"/>
              </a:lnSpc>
              <a:buFont typeface="Arial" panose="020B0604020202020204" pitchFamily="34" charset="0"/>
              <a:buChar char="•"/>
            </a:pPr>
            <a:r>
              <a:rPr lang="en-US" sz="4000" dirty="0">
                <a:latin typeface="Open Sans Light"/>
              </a:rPr>
              <a:t> </a:t>
            </a:r>
            <a:r>
              <a:rPr lang="en-US" sz="4000" dirty="0" err="1">
                <a:latin typeface="Open Sans Light"/>
              </a:rPr>
              <a:t>Halsbanden</a:t>
            </a:r>
            <a:endParaRPr lang="en-US" sz="4000" dirty="0">
              <a:latin typeface="Open Sans Light"/>
            </a:endParaRPr>
          </a:p>
        </p:txBody>
      </p:sp>
      <p:sp>
        <p:nvSpPr>
          <p:cNvPr id="11" name="TextBox 11"/>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1 </a:t>
            </a:r>
          </a:p>
        </p:txBody>
      </p:sp>
    </p:spTree>
    <p:extLst>
      <p:ext uri="{BB962C8B-B14F-4D97-AF65-F5344CB8AC3E}">
        <p14:creationId xmlns:p14="http://schemas.microsoft.com/office/powerpoint/2010/main" val="2487660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7601"/>
            <a:ext cx="758569" cy="701099"/>
            <a:chOff x="0" y="0"/>
            <a:chExt cx="199788" cy="184652"/>
          </a:xfrm>
        </p:grpSpPr>
        <p:sp>
          <p:nvSpPr>
            <p:cNvPr id="3" name="Freeform 3"/>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890170" y="1028700"/>
            <a:ext cx="1449835" cy="1449835"/>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D59"/>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250"/>
                </a:lnSpc>
              </a:pPr>
              <a:endParaRPr/>
            </a:p>
          </p:txBody>
        </p:sp>
      </p:grpSp>
      <p:pic>
        <p:nvPicPr>
          <p:cNvPr id="13" name="Picture 13" descr="Vinkje met effen opvulling"/>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388019" y="1506868"/>
            <a:ext cx="454138" cy="454138"/>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19427" y="6243941"/>
            <a:ext cx="564447" cy="454138"/>
          </a:xfrm>
          <a:prstGeom prst="rect">
            <a:avLst/>
          </a:prstGeom>
        </p:spPr>
      </p:pic>
      <p:sp>
        <p:nvSpPr>
          <p:cNvPr id="15" name="TextBox 15"/>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1</a:t>
            </a:r>
          </a:p>
        </p:txBody>
      </p:sp>
      <p:sp>
        <p:nvSpPr>
          <p:cNvPr id="16" name="TextBox 16"/>
          <p:cNvSpPr txBox="1"/>
          <p:nvPr/>
        </p:nvSpPr>
        <p:spPr>
          <a:xfrm>
            <a:off x="3962400" y="1399745"/>
            <a:ext cx="4068976" cy="563039"/>
          </a:xfrm>
          <a:prstGeom prst="rect">
            <a:avLst/>
          </a:prstGeom>
        </p:spPr>
        <p:txBody>
          <a:bodyPr wrap="square" lIns="0" tIns="0" rIns="0" bIns="0" rtlCol="0" anchor="t">
            <a:spAutoFit/>
          </a:bodyPr>
          <a:lstStyle/>
          <a:p>
            <a:pPr>
              <a:lnSpc>
                <a:spcPts val="4695"/>
              </a:lnSpc>
            </a:pPr>
            <a:r>
              <a:rPr lang="en-US" sz="3353" dirty="0" err="1">
                <a:solidFill>
                  <a:srgbClr val="000000"/>
                </a:solidFill>
                <a:latin typeface="Open Sans Light Bold"/>
              </a:rPr>
              <a:t>Opdracht</a:t>
            </a:r>
            <a:endParaRPr lang="en-US" sz="3353" dirty="0">
              <a:solidFill>
                <a:srgbClr val="000000"/>
              </a:solidFill>
              <a:latin typeface="Open Sans Light Bold"/>
            </a:endParaRPr>
          </a:p>
        </p:txBody>
      </p:sp>
      <p:sp>
        <p:nvSpPr>
          <p:cNvPr id="18" name="TextBox 18"/>
          <p:cNvSpPr txBox="1"/>
          <p:nvPr/>
        </p:nvSpPr>
        <p:spPr>
          <a:xfrm>
            <a:off x="1295400" y="3162300"/>
            <a:ext cx="16723876" cy="11193129"/>
          </a:xfrm>
          <a:prstGeom prst="rect">
            <a:avLst/>
          </a:prstGeom>
        </p:spPr>
        <p:txBody>
          <a:bodyPr wrap="square" lIns="0" tIns="0" rIns="0" bIns="0" rtlCol="0" anchor="t">
            <a:spAutoFit/>
          </a:bodyPr>
          <a:lstStyle/>
          <a:p>
            <a:pPr>
              <a:lnSpc>
                <a:spcPts val="2960"/>
              </a:lnSpc>
            </a:pPr>
            <a:r>
              <a:rPr lang="en-US" sz="4000" b="1" dirty="0" err="1">
                <a:solidFill>
                  <a:srgbClr val="000000"/>
                </a:solidFill>
                <a:latin typeface="Open Sans Light"/>
              </a:rPr>
              <a:t>Te</a:t>
            </a:r>
            <a:r>
              <a:rPr lang="en-US" sz="4000" b="1" dirty="0">
                <a:solidFill>
                  <a:srgbClr val="000000"/>
                </a:solidFill>
                <a:latin typeface="Open Sans Light"/>
              </a:rPr>
              <a:t> </a:t>
            </a:r>
            <a:r>
              <a:rPr lang="en-US" sz="4000" b="1" dirty="0" err="1">
                <a:solidFill>
                  <a:srgbClr val="000000"/>
                </a:solidFill>
                <a:latin typeface="Open Sans Light"/>
              </a:rPr>
              <a:t>vinden</a:t>
            </a:r>
            <a:r>
              <a:rPr lang="en-US" sz="4000" b="1" dirty="0">
                <a:solidFill>
                  <a:srgbClr val="000000"/>
                </a:solidFill>
                <a:latin typeface="Open Sans Light"/>
              </a:rPr>
              <a:t> in </a:t>
            </a:r>
            <a:r>
              <a:rPr lang="en-US" sz="4000" b="1" dirty="0" err="1">
                <a:solidFill>
                  <a:srgbClr val="000000"/>
                </a:solidFill>
                <a:latin typeface="Open Sans Light"/>
              </a:rPr>
              <a:t>handleiding</a:t>
            </a:r>
            <a:r>
              <a:rPr lang="en-US" sz="4000" b="1" dirty="0">
                <a:solidFill>
                  <a:srgbClr val="000000"/>
                </a:solidFill>
                <a:latin typeface="Open Sans Light"/>
              </a:rPr>
              <a:t>!</a:t>
            </a:r>
          </a:p>
          <a:p>
            <a:pPr>
              <a:lnSpc>
                <a:spcPts val="2960"/>
              </a:lnSpc>
            </a:pPr>
            <a:endParaRPr lang="en-US" sz="4000" dirty="0">
              <a:solidFill>
                <a:srgbClr val="000000"/>
              </a:solidFill>
              <a:latin typeface="Open Sans Light"/>
            </a:endParaRPr>
          </a:p>
          <a:p>
            <a:r>
              <a:rPr lang="nl-NL" sz="4000" b="1"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Opdracht 1</a:t>
            </a:r>
            <a:r>
              <a:rPr lang="nl-NL" sz="4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Maak een tweetal, waarmee jij je onderzoek gaat doen.</a:t>
            </a:r>
            <a:endParaRPr lang="nl-NL" sz="40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p>
            <a:r>
              <a:rPr lang="nl-NL" sz="4000" b="1"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Opdracht 2: </a:t>
            </a:r>
            <a:r>
              <a:rPr lang="nl-NL" sz="4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Op het bord zie je 4 verschillende innovaties staan, maak voor elke innovatie een kleine samenvatting . Hierbij komen de volgende zaken aan bod:</a:t>
            </a:r>
          </a:p>
          <a:p>
            <a:r>
              <a:rPr lang="nl-NL" sz="4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a:t>
            </a:r>
            <a:endParaRPr lang="nl-NL" sz="40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lvl="1">
              <a:buFont typeface="Arial" panose="020B0604020202020204" pitchFamily="34" charset="0"/>
              <a:buChar char="•"/>
            </a:pPr>
            <a:r>
              <a:rPr lang="nl-NL" sz="4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Hoe duurzaam is het product?</a:t>
            </a:r>
            <a:endParaRPr lang="nl-NL" sz="4000" dirty="0">
              <a:latin typeface="Open Sans Light" panose="020B0306030504020204" pitchFamily="34" charset="0"/>
              <a:ea typeface="Open Sans Light" panose="020B0306030504020204" pitchFamily="34" charset="0"/>
              <a:cs typeface="Open Sans Light" panose="020B0306030504020204" pitchFamily="34" charset="0"/>
            </a:endParaRPr>
          </a:p>
          <a:p>
            <a:pPr lvl="1">
              <a:buFont typeface="Arial" panose="020B0604020202020204" pitchFamily="34" charset="0"/>
              <a:buChar char="•"/>
            </a:pPr>
            <a:r>
              <a:rPr lang="nl-NL" sz="4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Hoe is het welzijn van het dier aan de hand van deze innovatie?</a:t>
            </a:r>
            <a:endParaRPr lang="nl-NL" sz="4000" dirty="0">
              <a:latin typeface="Open Sans Light" panose="020B0306030504020204" pitchFamily="34" charset="0"/>
              <a:ea typeface="Open Sans Light" panose="020B0306030504020204" pitchFamily="34" charset="0"/>
              <a:cs typeface="Open Sans Light" panose="020B0306030504020204" pitchFamily="34" charset="0"/>
            </a:endParaRPr>
          </a:p>
          <a:p>
            <a:pPr lvl="1">
              <a:buFont typeface="Arial" panose="020B0604020202020204" pitchFamily="34" charset="0"/>
              <a:buChar char="•"/>
            </a:pPr>
            <a:r>
              <a:rPr lang="nl-NL" sz="4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Wat zijn de voor en nadelen van deze innovatie?</a:t>
            </a:r>
            <a:endParaRPr lang="nl-NL" sz="4000" dirty="0">
              <a:latin typeface="Open Sans Light" panose="020B0306030504020204" pitchFamily="34" charset="0"/>
              <a:ea typeface="Open Sans Light" panose="020B0306030504020204" pitchFamily="34" charset="0"/>
              <a:cs typeface="Open Sans Light" panose="020B0306030504020204" pitchFamily="34" charset="0"/>
            </a:endParaRPr>
          </a:p>
          <a:p>
            <a:pPr lvl="1">
              <a:buFont typeface="Arial" panose="020B0604020202020204" pitchFamily="34" charset="0"/>
              <a:buChar char="•"/>
            </a:pPr>
            <a:r>
              <a:rPr lang="nl-NL" sz="4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Waarom zou je over deze innovatie wel of niet je onderzoek willen doen?</a:t>
            </a:r>
            <a:endParaRPr lang="nl-NL" sz="4000" dirty="0">
              <a:latin typeface="Open Sans Light" panose="020B0306030504020204" pitchFamily="34" charset="0"/>
              <a:ea typeface="Open Sans Light" panose="020B0306030504020204" pitchFamily="34" charset="0"/>
              <a:cs typeface="Open Sans Light" panose="020B0306030504020204" pitchFamily="34" charset="0"/>
            </a:endParaRPr>
          </a:p>
          <a:p>
            <a:pPr marL="571500" indent="-571500">
              <a:lnSpc>
                <a:spcPts val="2960"/>
              </a:lnSpc>
              <a:buFont typeface="Arial" panose="020B0604020202020204" pitchFamily="34" charset="0"/>
              <a:buChar char="•"/>
            </a:pPr>
            <a:endParaRPr lang="en-US" sz="4000" dirty="0">
              <a:solidFill>
                <a:srgbClr val="000000"/>
              </a:solidFill>
              <a:latin typeface="Open Sans Light"/>
            </a:endParaRPr>
          </a:p>
          <a:p>
            <a:pPr>
              <a:lnSpc>
                <a:spcPts val="2960"/>
              </a:lnSpc>
            </a:pPr>
            <a:endParaRPr lang="en-US" sz="4000" dirty="0">
              <a:solidFill>
                <a:srgbClr val="000000"/>
              </a:solidFill>
              <a:latin typeface="Open Sans Light"/>
            </a:endParaRPr>
          </a:p>
          <a:p>
            <a:pPr>
              <a:lnSpc>
                <a:spcPts val="2960"/>
              </a:lnSpc>
            </a:pPr>
            <a:endParaRPr lang="en-US" sz="4000" dirty="0">
              <a:solidFill>
                <a:srgbClr val="000000"/>
              </a:solidFill>
              <a:latin typeface="Open Sans Light"/>
            </a:endParaRPr>
          </a:p>
          <a:p>
            <a:pPr>
              <a:lnSpc>
                <a:spcPts val="2960"/>
              </a:lnSpc>
            </a:pPr>
            <a:endParaRPr lang="en-US" sz="4000" dirty="0">
              <a:solidFill>
                <a:srgbClr val="000000"/>
              </a:solidFill>
              <a:latin typeface="Open Sans Light"/>
            </a:endParaRPr>
          </a:p>
          <a:p>
            <a:pPr>
              <a:lnSpc>
                <a:spcPts val="2960"/>
              </a:lnSpc>
            </a:pPr>
            <a:endParaRPr lang="en-US" sz="4000" dirty="0">
              <a:solidFill>
                <a:srgbClr val="000000"/>
              </a:solidFill>
              <a:latin typeface="Open Sans Light"/>
            </a:endParaRPr>
          </a:p>
          <a:p>
            <a:pPr>
              <a:lnSpc>
                <a:spcPts val="2960"/>
              </a:lnSpc>
            </a:pPr>
            <a:endParaRPr lang="en-US" sz="4000" dirty="0">
              <a:solidFill>
                <a:srgbClr val="000000"/>
              </a:solidFill>
              <a:latin typeface="Open Sans Light"/>
            </a:endParaRPr>
          </a:p>
          <a:p>
            <a:pPr>
              <a:lnSpc>
                <a:spcPts val="2960"/>
              </a:lnSpc>
            </a:pPr>
            <a:endParaRPr lang="en-US" sz="4000" dirty="0">
              <a:solidFill>
                <a:srgbClr val="000000"/>
              </a:solidFill>
              <a:latin typeface="Open Sans Light"/>
            </a:endParaRPr>
          </a:p>
          <a:p>
            <a:pPr>
              <a:lnSpc>
                <a:spcPts val="2960"/>
              </a:lnSpc>
            </a:pPr>
            <a:endParaRPr lang="en-US" sz="4000" dirty="0">
              <a:solidFill>
                <a:srgbClr val="000000"/>
              </a:solidFill>
              <a:latin typeface="Open Sans Light"/>
            </a:endParaRPr>
          </a:p>
          <a:p>
            <a:pPr>
              <a:lnSpc>
                <a:spcPts val="2960"/>
              </a:lnSpc>
            </a:pPr>
            <a:endParaRPr lang="en-US" sz="4000" dirty="0">
              <a:solidFill>
                <a:srgbClr val="000000"/>
              </a:solidFill>
              <a:latin typeface="Open Sans Light"/>
            </a:endParaRPr>
          </a:p>
          <a:p>
            <a:pPr>
              <a:lnSpc>
                <a:spcPts val="2960"/>
              </a:lnSpc>
            </a:pPr>
            <a:endParaRPr lang="en-US" sz="4000" dirty="0">
              <a:solidFill>
                <a:srgbClr val="000000"/>
              </a:solidFill>
              <a:latin typeface="Open Sans Light"/>
            </a:endParaRPr>
          </a:p>
          <a:p>
            <a:pPr>
              <a:lnSpc>
                <a:spcPts val="2960"/>
              </a:lnSpc>
            </a:pPr>
            <a:endParaRPr lang="en-US" sz="4000" dirty="0">
              <a:solidFill>
                <a:srgbClr val="000000"/>
              </a:solidFill>
              <a:latin typeface="Open Sans Ligh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6260" b="33224"/>
          <a:stretch>
            <a:fillRect/>
          </a:stretch>
        </p:blipFill>
        <p:spPr>
          <a:xfrm>
            <a:off x="0" y="0"/>
            <a:ext cx="18288000" cy="6160684"/>
          </a:xfrm>
          <a:prstGeom prst="rect">
            <a:avLst/>
          </a:prstGeom>
        </p:spPr>
      </p:pic>
      <p:grpSp>
        <p:nvGrpSpPr>
          <p:cNvPr id="3" name="Group 3"/>
          <p:cNvGrpSpPr/>
          <p:nvPr/>
        </p:nvGrpSpPr>
        <p:grpSpPr>
          <a:xfrm>
            <a:off x="0" y="-5758"/>
            <a:ext cx="18288000" cy="6166442"/>
            <a:chOff x="0" y="0"/>
            <a:chExt cx="4816593" cy="1624083"/>
          </a:xfrm>
        </p:grpSpPr>
        <p:sp>
          <p:nvSpPr>
            <p:cNvPr id="4" name="Freeform 4"/>
            <p:cNvSpPr/>
            <p:nvPr/>
          </p:nvSpPr>
          <p:spPr>
            <a:xfrm>
              <a:off x="0" y="0"/>
              <a:ext cx="4816592" cy="1624083"/>
            </a:xfrm>
            <a:custGeom>
              <a:avLst/>
              <a:gdLst/>
              <a:ahLst/>
              <a:cxnLst/>
              <a:rect l="l" t="t" r="r" b="b"/>
              <a:pathLst>
                <a:path w="4816592" h="1624083">
                  <a:moveTo>
                    <a:pt x="0" y="0"/>
                  </a:moveTo>
                  <a:lnTo>
                    <a:pt x="4816592" y="0"/>
                  </a:lnTo>
                  <a:lnTo>
                    <a:pt x="4816592" y="1624083"/>
                  </a:lnTo>
                  <a:lnTo>
                    <a:pt x="0" y="1624083"/>
                  </a:lnTo>
                  <a:close/>
                </a:path>
              </a:pathLst>
            </a:custGeom>
            <a:solidFill>
              <a:srgbClr val="FFBD59">
                <a:alpha val="87843"/>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7514745" y="7589434"/>
            <a:ext cx="3258510" cy="758569"/>
            <a:chOff x="0" y="0"/>
            <a:chExt cx="858208" cy="199788"/>
          </a:xfrm>
        </p:grpSpPr>
        <p:sp>
          <p:nvSpPr>
            <p:cNvPr id="7" name="Freeform 7"/>
            <p:cNvSpPr/>
            <p:nvPr/>
          </p:nvSpPr>
          <p:spPr>
            <a:xfrm>
              <a:off x="0" y="0"/>
              <a:ext cx="858208" cy="199788"/>
            </a:xfrm>
            <a:custGeom>
              <a:avLst/>
              <a:gdLst/>
              <a:ahLst/>
              <a:cxnLst/>
              <a:rect l="l" t="t" r="r" b="b"/>
              <a:pathLst>
                <a:path w="858208" h="199788">
                  <a:moveTo>
                    <a:pt x="54646" y="0"/>
                  </a:moveTo>
                  <a:lnTo>
                    <a:pt x="803562" y="0"/>
                  </a:lnTo>
                  <a:cubicBezTo>
                    <a:pt x="833743" y="0"/>
                    <a:pt x="858208" y="24466"/>
                    <a:pt x="858208" y="54646"/>
                  </a:cubicBezTo>
                  <a:lnTo>
                    <a:pt x="858208" y="145142"/>
                  </a:lnTo>
                  <a:cubicBezTo>
                    <a:pt x="858208" y="159635"/>
                    <a:pt x="852451" y="173534"/>
                    <a:pt x="842203" y="183782"/>
                  </a:cubicBezTo>
                  <a:cubicBezTo>
                    <a:pt x="831955" y="194030"/>
                    <a:pt x="818055" y="199788"/>
                    <a:pt x="803562" y="199788"/>
                  </a:cubicBezTo>
                  <a:lnTo>
                    <a:pt x="54646" y="199788"/>
                  </a:lnTo>
                  <a:cubicBezTo>
                    <a:pt x="24466" y="199788"/>
                    <a:pt x="0" y="175322"/>
                    <a:pt x="0" y="145142"/>
                  </a:cubicBezTo>
                  <a:lnTo>
                    <a:pt x="0" y="54646"/>
                  </a:lnTo>
                  <a:cubicBezTo>
                    <a:pt x="0" y="24466"/>
                    <a:pt x="24466" y="0"/>
                    <a:pt x="54646" y="0"/>
                  </a:cubicBezTo>
                  <a:close/>
                </a:path>
              </a:pathLst>
            </a:custGeom>
            <a:solidFill>
              <a:srgbClr val="FF914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3292"/>
                </a:lnSpc>
              </a:pPr>
              <a:endParaRPr/>
            </a:p>
          </p:txBody>
        </p:sp>
      </p:grpSp>
      <p:sp>
        <p:nvSpPr>
          <p:cNvPr id="9" name="TextBox 9"/>
          <p:cNvSpPr txBox="1"/>
          <p:nvPr/>
        </p:nvSpPr>
        <p:spPr>
          <a:xfrm>
            <a:off x="4139625" y="3670499"/>
            <a:ext cx="10008751" cy="961682"/>
          </a:xfrm>
          <a:prstGeom prst="rect">
            <a:avLst/>
          </a:prstGeom>
        </p:spPr>
        <p:txBody>
          <a:bodyPr lIns="0" tIns="0" rIns="0" bIns="0" rtlCol="0" anchor="t">
            <a:spAutoFit/>
          </a:bodyPr>
          <a:lstStyle/>
          <a:p>
            <a:pPr algn="ctr">
              <a:lnSpc>
                <a:spcPts val="7893"/>
              </a:lnSpc>
            </a:pPr>
            <a:r>
              <a:rPr lang="en-US" sz="5638" dirty="0">
                <a:solidFill>
                  <a:srgbClr val="FFFFFF"/>
                </a:solidFill>
                <a:latin typeface="Open Sans Light Bold"/>
              </a:rPr>
              <a:t>Dank </a:t>
            </a:r>
            <a:r>
              <a:rPr lang="en-US" sz="5638" dirty="0" err="1">
                <a:solidFill>
                  <a:srgbClr val="FFFFFF"/>
                </a:solidFill>
                <a:latin typeface="Open Sans Light Bold"/>
              </a:rPr>
              <a:t>voor</a:t>
            </a:r>
            <a:r>
              <a:rPr lang="en-US" sz="5638" dirty="0">
                <a:solidFill>
                  <a:srgbClr val="FFFFFF"/>
                </a:solidFill>
                <a:latin typeface="Open Sans Light Bold"/>
              </a:rPr>
              <a:t> de </a:t>
            </a:r>
            <a:r>
              <a:rPr lang="en-US" sz="5638" dirty="0" err="1">
                <a:solidFill>
                  <a:srgbClr val="FFFFFF"/>
                </a:solidFill>
                <a:latin typeface="Open Sans Light Bold"/>
              </a:rPr>
              <a:t>aandacht</a:t>
            </a:r>
            <a:endParaRPr lang="en-US" sz="5638" dirty="0">
              <a:solidFill>
                <a:srgbClr val="FFFFFF"/>
              </a:solidFill>
              <a:latin typeface="Open Sans Light Bold"/>
            </a:endParaRPr>
          </a:p>
        </p:txBody>
      </p:sp>
      <p:sp>
        <p:nvSpPr>
          <p:cNvPr id="11" name="TextBox 11"/>
          <p:cNvSpPr txBox="1"/>
          <p:nvPr/>
        </p:nvSpPr>
        <p:spPr>
          <a:xfrm>
            <a:off x="7923788" y="7702574"/>
            <a:ext cx="2440424" cy="472658"/>
          </a:xfrm>
          <a:prstGeom prst="rect">
            <a:avLst/>
          </a:prstGeom>
        </p:spPr>
        <p:txBody>
          <a:bodyPr lIns="0" tIns="0" rIns="0" bIns="0" rtlCol="0" anchor="t">
            <a:spAutoFit/>
          </a:bodyPr>
          <a:lstStyle/>
          <a:p>
            <a:pPr algn="ctr">
              <a:lnSpc>
                <a:spcPts val="3873"/>
              </a:lnSpc>
            </a:pPr>
            <a:r>
              <a:rPr lang="en-US" sz="2766" dirty="0">
                <a:solidFill>
                  <a:srgbClr val="FFFFFF"/>
                </a:solidFill>
                <a:latin typeface="Open Sauce SemiBold"/>
              </a:rPr>
              <a:t>Les 1</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4820" b="16314"/>
          <a:stretch>
            <a:fillRect/>
          </a:stretch>
        </p:blipFill>
        <p:spPr>
          <a:xfrm>
            <a:off x="0" y="2968309"/>
            <a:ext cx="18288000" cy="5959539"/>
          </a:xfrm>
          <a:prstGeom prst="rect">
            <a:avLst/>
          </a:prstGeom>
        </p:spPr>
      </p:pic>
      <p:grpSp>
        <p:nvGrpSpPr>
          <p:cNvPr id="3" name="Group 3"/>
          <p:cNvGrpSpPr/>
          <p:nvPr/>
        </p:nvGrpSpPr>
        <p:grpSpPr>
          <a:xfrm>
            <a:off x="5086086" y="2968309"/>
            <a:ext cx="13201914" cy="5959539"/>
            <a:chOff x="0" y="0"/>
            <a:chExt cx="3477047" cy="1569590"/>
          </a:xfrm>
        </p:grpSpPr>
        <p:sp>
          <p:nvSpPr>
            <p:cNvPr id="4" name="Freeform 4"/>
            <p:cNvSpPr/>
            <p:nvPr/>
          </p:nvSpPr>
          <p:spPr>
            <a:xfrm>
              <a:off x="0" y="0"/>
              <a:ext cx="3477047" cy="1569591"/>
            </a:xfrm>
            <a:custGeom>
              <a:avLst/>
              <a:gdLst/>
              <a:ahLst/>
              <a:cxnLst/>
              <a:rect l="l" t="t" r="r" b="b"/>
              <a:pathLst>
                <a:path w="3477047" h="1569591">
                  <a:moveTo>
                    <a:pt x="0" y="0"/>
                  </a:moveTo>
                  <a:lnTo>
                    <a:pt x="3477047" y="0"/>
                  </a:lnTo>
                  <a:lnTo>
                    <a:pt x="3477047" y="1569591"/>
                  </a:lnTo>
                  <a:lnTo>
                    <a:pt x="0" y="1569591"/>
                  </a:lnTo>
                  <a:close/>
                </a:path>
              </a:pathLst>
            </a:custGeom>
            <a:solidFill>
              <a:srgbClr val="FFBD59">
                <a:alpha val="87843"/>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27601"/>
            <a:ext cx="758569" cy="701099"/>
            <a:chOff x="0" y="0"/>
            <a:chExt cx="199788" cy="184652"/>
          </a:xfrm>
        </p:grpSpPr>
        <p:sp>
          <p:nvSpPr>
            <p:cNvPr id="7" name="Freeform 7"/>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5086086" y="1717322"/>
            <a:ext cx="6153189" cy="1046991"/>
          </a:xfrm>
          <a:prstGeom prst="rect">
            <a:avLst/>
          </a:prstGeom>
        </p:spPr>
        <p:txBody>
          <a:bodyPr lIns="0" tIns="0" rIns="0" bIns="0" rtlCol="0" anchor="t">
            <a:spAutoFit/>
          </a:bodyPr>
          <a:lstStyle/>
          <a:p>
            <a:pPr>
              <a:lnSpc>
                <a:spcPts val="7391"/>
              </a:lnSpc>
            </a:pPr>
            <a:r>
              <a:rPr lang="en-US" sz="5279" dirty="0" err="1">
                <a:solidFill>
                  <a:srgbClr val="000000"/>
                </a:solidFill>
                <a:latin typeface="Agrandir"/>
              </a:rPr>
              <a:t>Vandaag</a:t>
            </a:r>
            <a:endParaRPr lang="en-US" sz="5279" dirty="0">
              <a:solidFill>
                <a:srgbClr val="000000"/>
              </a:solidFill>
              <a:latin typeface="Agrandir"/>
            </a:endParaRPr>
          </a:p>
        </p:txBody>
      </p:sp>
      <p:sp>
        <p:nvSpPr>
          <p:cNvPr id="10" name="TextBox 10"/>
          <p:cNvSpPr txBox="1"/>
          <p:nvPr/>
        </p:nvSpPr>
        <p:spPr>
          <a:xfrm>
            <a:off x="5804460" y="4827299"/>
            <a:ext cx="10324746" cy="3352969"/>
          </a:xfrm>
          <a:prstGeom prst="rect">
            <a:avLst/>
          </a:prstGeom>
        </p:spPr>
        <p:txBody>
          <a:bodyPr lIns="0" tIns="0" rIns="0" bIns="0" rtlCol="0" anchor="t">
            <a:spAutoFit/>
          </a:bodyPr>
          <a:lstStyle/>
          <a:p>
            <a:pPr marL="812318" lvl="1" indent="-406159">
              <a:lnSpc>
                <a:spcPts val="5267"/>
              </a:lnSpc>
              <a:buFont typeface="Arial"/>
              <a:buChar char="•"/>
            </a:pPr>
            <a:r>
              <a:rPr lang="en-US" sz="3762" dirty="0" err="1">
                <a:solidFill>
                  <a:srgbClr val="000000"/>
                </a:solidFill>
                <a:latin typeface="Open Sans Light"/>
              </a:rPr>
              <a:t>Leerdoelen</a:t>
            </a:r>
            <a:endParaRPr lang="en-US" sz="3762" dirty="0">
              <a:solidFill>
                <a:srgbClr val="000000"/>
              </a:solidFill>
              <a:latin typeface="Open Sans Light"/>
            </a:endParaRPr>
          </a:p>
          <a:p>
            <a:pPr marL="812318" lvl="1" indent="-406159">
              <a:lnSpc>
                <a:spcPts val="5267"/>
              </a:lnSpc>
              <a:buFont typeface="Arial"/>
              <a:buChar char="•"/>
            </a:pPr>
            <a:r>
              <a:rPr lang="en-US" sz="3762" dirty="0">
                <a:solidFill>
                  <a:srgbClr val="000000"/>
                </a:solidFill>
                <a:latin typeface="Open Sans Light"/>
              </a:rPr>
              <a:t>Wat is </a:t>
            </a:r>
            <a:r>
              <a:rPr lang="en-US" sz="3762" dirty="0" err="1">
                <a:solidFill>
                  <a:srgbClr val="000000"/>
                </a:solidFill>
                <a:latin typeface="Open Sans Light"/>
              </a:rPr>
              <a:t>een</a:t>
            </a:r>
            <a:r>
              <a:rPr lang="en-US" sz="3762" dirty="0">
                <a:solidFill>
                  <a:srgbClr val="000000"/>
                </a:solidFill>
                <a:latin typeface="Open Sans Light"/>
              </a:rPr>
              <a:t> </a:t>
            </a:r>
            <a:r>
              <a:rPr lang="en-US" sz="3762" dirty="0" err="1">
                <a:solidFill>
                  <a:srgbClr val="000000"/>
                </a:solidFill>
                <a:latin typeface="Open Sans Light"/>
              </a:rPr>
              <a:t>innovatie</a:t>
            </a:r>
            <a:endParaRPr lang="en-US" sz="3762" dirty="0">
              <a:solidFill>
                <a:srgbClr val="000000"/>
              </a:solidFill>
              <a:latin typeface="Open Sans Light"/>
            </a:endParaRPr>
          </a:p>
          <a:p>
            <a:pPr marL="812318" lvl="1" indent="-406159">
              <a:lnSpc>
                <a:spcPts val="5267"/>
              </a:lnSpc>
              <a:buFont typeface="Arial"/>
              <a:buChar char="•"/>
            </a:pPr>
            <a:r>
              <a:rPr lang="en-US" sz="3762" dirty="0" err="1">
                <a:solidFill>
                  <a:srgbClr val="000000"/>
                </a:solidFill>
                <a:latin typeface="Open Sans Light"/>
              </a:rPr>
              <a:t>Soorten</a:t>
            </a:r>
            <a:r>
              <a:rPr lang="en-US" sz="3762" dirty="0">
                <a:solidFill>
                  <a:srgbClr val="000000"/>
                </a:solidFill>
                <a:latin typeface="Open Sans Light"/>
              </a:rPr>
              <a:t> </a:t>
            </a:r>
            <a:r>
              <a:rPr lang="en-US" sz="3762" dirty="0" err="1">
                <a:solidFill>
                  <a:srgbClr val="000000"/>
                </a:solidFill>
                <a:latin typeface="Open Sans Light"/>
              </a:rPr>
              <a:t>innovaties</a:t>
            </a:r>
            <a:endParaRPr lang="en-US" sz="3762" dirty="0">
              <a:solidFill>
                <a:srgbClr val="000000"/>
              </a:solidFill>
              <a:latin typeface="Open Sans Light"/>
            </a:endParaRPr>
          </a:p>
          <a:p>
            <a:pPr marL="812318" lvl="1" indent="-406159">
              <a:lnSpc>
                <a:spcPts val="5267"/>
              </a:lnSpc>
              <a:buFont typeface="Arial"/>
              <a:buChar char="•"/>
            </a:pPr>
            <a:r>
              <a:rPr lang="en-US" sz="3762" dirty="0">
                <a:solidFill>
                  <a:srgbClr val="000000"/>
                </a:solidFill>
                <a:latin typeface="Open Sans Light"/>
              </a:rPr>
              <a:t>Dier </a:t>
            </a:r>
            <a:r>
              <a:rPr lang="en-US" sz="3762" dirty="0" err="1">
                <a:solidFill>
                  <a:srgbClr val="000000"/>
                </a:solidFill>
                <a:latin typeface="Open Sans Light"/>
              </a:rPr>
              <a:t>gerelateerde</a:t>
            </a:r>
            <a:r>
              <a:rPr lang="en-US" sz="3762" dirty="0">
                <a:solidFill>
                  <a:srgbClr val="000000"/>
                </a:solidFill>
                <a:latin typeface="Open Sans Light"/>
              </a:rPr>
              <a:t> </a:t>
            </a:r>
            <a:r>
              <a:rPr lang="en-US" sz="3762" dirty="0" err="1">
                <a:solidFill>
                  <a:srgbClr val="000000"/>
                </a:solidFill>
                <a:latin typeface="Open Sans Light"/>
              </a:rPr>
              <a:t>innovaties</a:t>
            </a:r>
            <a:endParaRPr lang="en-US" sz="3762" dirty="0">
              <a:solidFill>
                <a:srgbClr val="000000"/>
              </a:solidFill>
              <a:latin typeface="Open Sans Light"/>
            </a:endParaRPr>
          </a:p>
          <a:p>
            <a:pPr marL="812318" lvl="1" indent="-406159">
              <a:lnSpc>
                <a:spcPts val="5267"/>
              </a:lnSpc>
              <a:buFont typeface="Arial"/>
              <a:buChar char="•"/>
            </a:pPr>
            <a:r>
              <a:rPr lang="en-US" sz="3762" dirty="0" err="1">
                <a:solidFill>
                  <a:srgbClr val="000000"/>
                </a:solidFill>
                <a:latin typeface="Open Sans Light"/>
              </a:rPr>
              <a:t>Opdracht</a:t>
            </a:r>
            <a:endParaRPr lang="en-US" sz="3762" dirty="0">
              <a:solidFill>
                <a:srgbClr val="000000"/>
              </a:solidFill>
              <a:latin typeface="Open Sans Light"/>
            </a:endParaRPr>
          </a:p>
        </p:txBody>
      </p:sp>
      <p:sp>
        <p:nvSpPr>
          <p:cNvPr id="11" name="TextBox 11"/>
          <p:cNvSpPr txBox="1"/>
          <p:nvPr/>
        </p:nvSpPr>
        <p:spPr>
          <a:xfrm>
            <a:off x="1028700" y="413247"/>
            <a:ext cx="901105" cy="472658"/>
          </a:xfrm>
          <a:prstGeom prst="rect">
            <a:avLst/>
          </a:prstGeom>
        </p:spPr>
        <p:txBody>
          <a:bodyPr lIns="0" tIns="0" rIns="0" bIns="0" rtlCol="0" anchor="t">
            <a:spAutoFit/>
          </a:bodyPr>
          <a:lstStyle/>
          <a:p>
            <a:pPr>
              <a:lnSpc>
                <a:spcPts val="3873"/>
              </a:lnSpc>
            </a:pPr>
            <a:r>
              <a:rPr lang="en-US" sz="2766">
                <a:solidFill>
                  <a:srgbClr val="000000"/>
                </a:solidFill>
                <a:latin typeface="Open Sauce SemiBold"/>
              </a:rPr>
              <a:t>LES 1</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7601"/>
            <a:ext cx="758569" cy="701099"/>
            <a:chOff x="0" y="0"/>
            <a:chExt cx="199788" cy="184652"/>
          </a:xfrm>
        </p:grpSpPr>
        <p:sp>
          <p:nvSpPr>
            <p:cNvPr id="3" name="Freeform 3"/>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a:srcRect t="25820" b="7664"/>
          <a:stretch>
            <a:fillRect/>
          </a:stretch>
        </p:blipFill>
        <p:spPr>
          <a:xfrm>
            <a:off x="758569" y="2235568"/>
            <a:ext cx="6750738" cy="6735383"/>
          </a:xfrm>
          <a:prstGeom prst="rect">
            <a:avLst/>
          </a:prstGeom>
        </p:spPr>
      </p:pic>
      <p:sp>
        <p:nvSpPr>
          <p:cNvPr id="6" name="TextBox 6"/>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1</a:t>
            </a:r>
          </a:p>
        </p:txBody>
      </p:sp>
      <p:grpSp>
        <p:nvGrpSpPr>
          <p:cNvPr id="7" name="Group 7"/>
          <p:cNvGrpSpPr/>
          <p:nvPr/>
        </p:nvGrpSpPr>
        <p:grpSpPr>
          <a:xfrm>
            <a:off x="8175649" y="3336387"/>
            <a:ext cx="3258510" cy="758569"/>
            <a:chOff x="0" y="0"/>
            <a:chExt cx="858208" cy="199788"/>
          </a:xfrm>
        </p:grpSpPr>
        <p:sp>
          <p:nvSpPr>
            <p:cNvPr id="8" name="Freeform 8"/>
            <p:cNvSpPr/>
            <p:nvPr/>
          </p:nvSpPr>
          <p:spPr>
            <a:xfrm>
              <a:off x="0" y="0"/>
              <a:ext cx="858208" cy="199788"/>
            </a:xfrm>
            <a:custGeom>
              <a:avLst/>
              <a:gdLst/>
              <a:ahLst/>
              <a:cxnLst/>
              <a:rect l="l" t="t" r="r" b="b"/>
              <a:pathLst>
                <a:path w="858208" h="199788">
                  <a:moveTo>
                    <a:pt x="54646" y="0"/>
                  </a:moveTo>
                  <a:lnTo>
                    <a:pt x="803562" y="0"/>
                  </a:lnTo>
                  <a:cubicBezTo>
                    <a:pt x="833743" y="0"/>
                    <a:pt x="858208" y="24466"/>
                    <a:pt x="858208" y="54646"/>
                  </a:cubicBezTo>
                  <a:lnTo>
                    <a:pt x="858208" y="145142"/>
                  </a:lnTo>
                  <a:cubicBezTo>
                    <a:pt x="858208" y="159635"/>
                    <a:pt x="852451" y="173534"/>
                    <a:pt x="842203" y="183782"/>
                  </a:cubicBezTo>
                  <a:cubicBezTo>
                    <a:pt x="831955" y="194030"/>
                    <a:pt x="818055" y="199788"/>
                    <a:pt x="803562" y="199788"/>
                  </a:cubicBezTo>
                  <a:lnTo>
                    <a:pt x="54646" y="199788"/>
                  </a:lnTo>
                  <a:cubicBezTo>
                    <a:pt x="24466" y="199788"/>
                    <a:pt x="0" y="175322"/>
                    <a:pt x="0" y="145142"/>
                  </a:cubicBezTo>
                  <a:lnTo>
                    <a:pt x="0" y="54646"/>
                  </a:lnTo>
                  <a:cubicBezTo>
                    <a:pt x="0" y="24466"/>
                    <a:pt x="24466" y="0"/>
                    <a:pt x="54646" y="0"/>
                  </a:cubicBezTo>
                  <a:close/>
                </a:path>
              </a:pathLst>
            </a:custGeom>
            <a:solidFill>
              <a:srgbClr val="FFBD59"/>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3292"/>
                </a:lnSpc>
              </a:pPr>
              <a:endParaRPr dirty="0"/>
            </a:p>
          </p:txBody>
        </p:sp>
      </p:grpSp>
      <p:sp>
        <p:nvSpPr>
          <p:cNvPr id="10" name="TextBox 10"/>
          <p:cNvSpPr txBox="1"/>
          <p:nvPr/>
        </p:nvSpPr>
        <p:spPr>
          <a:xfrm>
            <a:off x="8584692" y="3449528"/>
            <a:ext cx="2440424" cy="472658"/>
          </a:xfrm>
          <a:prstGeom prst="rect">
            <a:avLst/>
          </a:prstGeom>
        </p:spPr>
        <p:txBody>
          <a:bodyPr lIns="0" tIns="0" rIns="0" bIns="0" rtlCol="0" anchor="t">
            <a:spAutoFit/>
          </a:bodyPr>
          <a:lstStyle/>
          <a:p>
            <a:pPr>
              <a:lnSpc>
                <a:spcPts val="3873"/>
              </a:lnSpc>
            </a:pPr>
            <a:r>
              <a:rPr lang="en-US" sz="2766" dirty="0" err="1">
                <a:solidFill>
                  <a:srgbClr val="FFFFFF"/>
                </a:solidFill>
                <a:latin typeface="Open Sauce SemiBold"/>
              </a:rPr>
              <a:t>Leerdoelen</a:t>
            </a:r>
            <a:endParaRPr lang="en-US" sz="2766" dirty="0">
              <a:solidFill>
                <a:srgbClr val="FFFFFF"/>
              </a:solidFill>
              <a:latin typeface="Open Sauce SemiBold"/>
            </a:endParaRPr>
          </a:p>
        </p:txBody>
      </p:sp>
      <p:sp>
        <p:nvSpPr>
          <p:cNvPr id="13" name="TextBox 12">
            <a:extLst>
              <a:ext uri="{FF2B5EF4-FFF2-40B4-BE49-F238E27FC236}">
                <a16:creationId xmlns:a16="http://schemas.microsoft.com/office/drawing/2014/main" id="{3CEB52DB-D845-CD7E-CC28-9A068CF6C874}"/>
              </a:ext>
            </a:extLst>
          </p:cNvPr>
          <p:cNvSpPr txBox="1"/>
          <p:nvPr/>
        </p:nvSpPr>
        <p:spPr>
          <a:xfrm>
            <a:off x="8267877" y="4732954"/>
            <a:ext cx="9029524" cy="4585358"/>
          </a:xfrm>
          <a:prstGeom prst="rect">
            <a:avLst/>
          </a:prstGeom>
        </p:spPr>
        <p:txBody>
          <a:bodyPr wrap="square" lIns="0" tIns="0" rIns="0" bIns="0" rtlCol="0" anchor="t">
            <a:spAutoFit/>
          </a:bodyPr>
          <a:lstStyle/>
          <a:p>
            <a:pPr marL="457200" indent="-457200">
              <a:lnSpc>
                <a:spcPts val="3557"/>
              </a:lnSpc>
              <a:buFont typeface="Arial" panose="020B0604020202020204" pitchFamily="34" charset="0"/>
              <a:buChar char="•"/>
            </a:pPr>
            <a:r>
              <a:rPr lang="en-US" sz="3200" dirty="0">
                <a:solidFill>
                  <a:srgbClr val="000000"/>
                </a:solidFill>
                <a:latin typeface="Open Sans Light"/>
              </a:rPr>
              <a:t>Je </a:t>
            </a:r>
            <a:r>
              <a:rPr lang="en-US" sz="3200" dirty="0" err="1">
                <a:solidFill>
                  <a:srgbClr val="000000"/>
                </a:solidFill>
                <a:latin typeface="Open Sans Light"/>
              </a:rPr>
              <a:t>weet</a:t>
            </a:r>
            <a:r>
              <a:rPr lang="en-US" sz="3200" dirty="0">
                <a:solidFill>
                  <a:srgbClr val="000000"/>
                </a:solidFill>
                <a:latin typeface="Open Sans Light"/>
              </a:rPr>
              <a:t> de </a:t>
            </a:r>
            <a:r>
              <a:rPr lang="en-US" sz="3200" dirty="0" err="1">
                <a:solidFill>
                  <a:srgbClr val="000000"/>
                </a:solidFill>
                <a:latin typeface="Open Sans Light"/>
              </a:rPr>
              <a:t>definitie</a:t>
            </a:r>
            <a:r>
              <a:rPr lang="en-US" sz="3200" dirty="0">
                <a:solidFill>
                  <a:srgbClr val="000000"/>
                </a:solidFill>
                <a:latin typeface="Open Sans Light"/>
              </a:rPr>
              <a:t> van </a:t>
            </a:r>
            <a:r>
              <a:rPr lang="en-US" sz="3200" dirty="0" err="1">
                <a:solidFill>
                  <a:srgbClr val="000000"/>
                </a:solidFill>
                <a:latin typeface="Open Sans Light"/>
              </a:rPr>
              <a:t>een</a:t>
            </a:r>
            <a:r>
              <a:rPr lang="en-US" sz="3200" dirty="0">
                <a:solidFill>
                  <a:srgbClr val="000000"/>
                </a:solidFill>
                <a:latin typeface="Open Sans Light"/>
              </a:rPr>
              <a:t> </a:t>
            </a:r>
            <a:r>
              <a:rPr lang="en-US" sz="3200" dirty="0" err="1">
                <a:solidFill>
                  <a:srgbClr val="000000"/>
                </a:solidFill>
                <a:latin typeface="Open Sans Light"/>
              </a:rPr>
              <a:t>innovatie</a:t>
            </a:r>
            <a:r>
              <a:rPr lang="en-US" sz="3200" dirty="0">
                <a:solidFill>
                  <a:srgbClr val="000000"/>
                </a:solidFill>
                <a:latin typeface="Open Sans Light"/>
              </a:rPr>
              <a:t>, </a:t>
            </a:r>
            <a:r>
              <a:rPr lang="en-US" sz="3200" dirty="0" err="1">
                <a:solidFill>
                  <a:srgbClr val="000000"/>
                </a:solidFill>
                <a:latin typeface="Open Sans Light"/>
              </a:rPr>
              <a:t>en</a:t>
            </a:r>
            <a:r>
              <a:rPr lang="en-US" sz="3200" dirty="0">
                <a:solidFill>
                  <a:srgbClr val="000000"/>
                </a:solidFill>
                <a:latin typeface="Open Sans Light"/>
              </a:rPr>
              <a:t> </a:t>
            </a:r>
            <a:r>
              <a:rPr lang="en-US" sz="3200" dirty="0" err="1">
                <a:solidFill>
                  <a:srgbClr val="000000"/>
                </a:solidFill>
                <a:latin typeface="Open Sans Light"/>
              </a:rPr>
              <a:t>kan</a:t>
            </a:r>
            <a:r>
              <a:rPr lang="en-US" sz="3200" dirty="0">
                <a:solidFill>
                  <a:srgbClr val="000000"/>
                </a:solidFill>
                <a:latin typeface="Open Sans Light"/>
              </a:rPr>
              <a:t> </a:t>
            </a:r>
            <a:r>
              <a:rPr lang="en-US" sz="3200" dirty="0" err="1">
                <a:solidFill>
                  <a:srgbClr val="000000"/>
                </a:solidFill>
                <a:latin typeface="Open Sans Light"/>
              </a:rPr>
              <a:t>dit</a:t>
            </a:r>
            <a:r>
              <a:rPr lang="en-US" sz="3200" dirty="0">
                <a:solidFill>
                  <a:srgbClr val="000000"/>
                </a:solidFill>
                <a:latin typeface="Open Sans Light"/>
              </a:rPr>
              <a:t> </a:t>
            </a:r>
            <a:r>
              <a:rPr lang="en-US" sz="3200" dirty="0" err="1">
                <a:solidFill>
                  <a:srgbClr val="000000"/>
                </a:solidFill>
                <a:latin typeface="Open Sans Light"/>
              </a:rPr>
              <a:t>uitleggen</a:t>
            </a:r>
            <a:r>
              <a:rPr lang="en-US" sz="3200" dirty="0">
                <a:solidFill>
                  <a:srgbClr val="000000"/>
                </a:solidFill>
                <a:latin typeface="Open Sans Light"/>
              </a:rPr>
              <a:t> </a:t>
            </a:r>
            <a:r>
              <a:rPr lang="en-US" sz="3200" dirty="0" err="1">
                <a:solidFill>
                  <a:srgbClr val="000000"/>
                </a:solidFill>
                <a:latin typeface="Open Sans Light"/>
              </a:rPr>
              <a:t>aan</a:t>
            </a:r>
            <a:r>
              <a:rPr lang="en-US" sz="3200" dirty="0">
                <a:solidFill>
                  <a:srgbClr val="000000"/>
                </a:solidFill>
                <a:latin typeface="Open Sans Light"/>
              </a:rPr>
              <a:t> </a:t>
            </a:r>
            <a:r>
              <a:rPr lang="en-US" sz="3200" dirty="0" err="1">
                <a:solidFill>
                  <a:srgbClr val="000000"/>
                </a:solidFill>
                <a:latin typeface="Open Sans Light"/>
              </a:rPr>
              <a:t>een</a:t>
            </a:r>
            <a:r>
              <a:rPr lang="en-US" sz="3200" dirty="0">
                <a:solidFill>
                  <a:srgbClr val="000000"/>
                </a:solidFill>
                <a:latin typeface="Open Sans Light"/>
              </a:rPr>
              <a:t> </a:t>
            </a:r>
            <a:r>
              <a:rPr lang="en-US" sz="3200" dirty="0" err="1">
                <a:solidFill>
                  <a:srgbClr val="000000"/>
                </a:solidFill>
                <a:latin typeface="Open Sans Light"/>
              </a:rPr>
              <a:t>klasgenoot</a:t>
            </a:r>
            <a:r>
              <a:rPr lang="en-US" sz="3200" dirty="0">
                <a:solidFill>
                  <a:srgbClr val="000000"/>
                </a:solidFill>
                <a:latin typeface="Open Sans Light"/>
              </a:rPr>
              <a:t>.</a:t>
            </a:r>
          </a:p>
          <a:p>
            <a:pPr marL="457200" indent="-457200">
              <a:lnSpc>
                <a:spcPts val="3557"/>
              </a:lnSpc>
              <a:buFont typeface="Arial" panose="020B0604020202020204" pitchFamily="34" charset="0"/>
              <a:buChar char="•"/>
            </a:pPr>
            <a:endParaRPr lang="en-US" sz="3200" dirty="0">
              <a:solidFill>
                <a:srgbClr val="000000"/>
              </a:solidFill>
              <a:latin typeface="Open Sans Light"/>
            </a:endParaRPr>
          </a:p>
          <a:p>
            <a:pPr marL="457200" indent="-457200">
              <a:lnSpc>
                <a:spcPts val="3557"/>
              </a:lnSpc>
              <a:buFont typeface="Arial" panose="020B0604020202020204" pitchFamily="34" charset="0"/>
              <a:buChar char="•"/>
            </a:pPr>
            <a:r>
              <a:rPr lang="en-US" sz="3200" dirty="0">
                <a:solidFill>
                  <a:srgbClr val="000000"/>
                </a:solidFill>
                <a:latin typeface="Open Sans Light"/>
              </a:rPr>
              <a:t>Je </a:t>
            </a:r>
            <a:r>
              <a:rPr lang="en-US" sz="3200" dirty="0" err="1">
                <a:solidFill>
                  <a:srgbClr val="000000"/>
                </a:solidFill>
                <a:latin typeface="Open Sans Light"/>
              </a:rPr>
              <a:t>weet</a:t>
            </a:r>
            <a:r>
              <a:rPr lang="en-US" sz="3200" dirty="0">
                <a:solidFill>
                  <a:srgbClr val="000000"/>
                </a:solidFill>
                <a:latin typeface="Open Sans Light"/>
              </a:rPr>
              <a:t> </a:t>
            </a:r>
            <a:r>
              <a:rPr lang="en-US" sz="3200" dirty="0" err="1">
                <a:solidFill>
                  <a:srgbClr val="000000"/>
                </a:solidFill>
                <a:latin typeface="Open Sans Light"/>
              </a:rPr>
              <a:t>welke</a:t>
            </a:r>
            <a:r>
              <a:rPr lang="en-US" sz="3200" dirty="0">
                <a:solidFill>
                  <a:srgbClr val="000000"/>
                </a:solidFill>
                <a:latin typeface="Open Sans Light"/>
              </a:rPr>
              <a:t> 4 </a:t>
            </a:r>
            <a:r>
              <a:rPr lang="en-US" sz="3200" dirty="0" err="1">
                <a:solidFill>
                  <a:srgbClr val="000000"/>
                </a:solidFill>
                <a:latin typeface="Open Sans Light"/>
              </a:rPr>
              <a:t>soorten</a:t>
            </a:r>
            <a:r>
              <a:rPr lang="en-US" sz="3200" dirty="0">
                <a:solidFill>
                  <a:srgbClr val="000000"/>
                </a:solidFill>
                <a:latin typeface="Open Sans Light"/>
              </a:rPr>
              <a:t> </a:t>
            </a:r>
            <a:r>
              <a:rPr lang="en-US" sz="3200" dirty="0" err="1">
                <a:solidFill>
                  <a:srgbClr val="000000"/>
                </a:solidFill>
                <a:latin typeface="Open Sans Light"/>
              </a:rPr>
              <a:t>innovaties</a:t>
            </a:r>
            <a:r>
              <a:rPr lang="en-US" sz="3200" dirty="0">
                <a:solidFill>
                  <a:srgbClr val="000000"/>
                </a:solidFill>
                <a:latin typeface="Open Sans Light"/>
              </a:rPr>
              <a:t> er </a:t>
            </a:r>
            <a:r>
              <a:rPr lang="en-US" sz="3200" dirty="0" err="1">
                <a:solidFill>
                  <a:srgbClr val="000000"/>
                </a:solidFill>
                <a:latin typeface="Open Sans Light"/>
              </a:rPr>
              <a:t>zijn</a:t>
            </a:r>
            <a:r>
              <a:rPr lang="en-US" sz="3200" dirty="0">
                <a:solidFill>
                  <a:srgbClr val="000000"/>
                </a:solidFill>
                <a:latin typeface="Open Sans Light"/>
              </a:rPr>
              <a:t>, </a:t>
            </a:r>
            <a:r>
              <a:rPr lang="en-US" sz="3200" dirty="0" err="1">
                <a:solidFill>
                  <a:srgbClr val="000000"/>
                </a:solidFill>
                <a:latin typeface="Open Sans Light"/>
              </a:rPr>
              <a:t>en</a:t>
            </a:r>
            <a:r>
              <a:rPr lang="en-US" sz="3200" dirty="0">
                <a:solidFill>
                  <a:srgbClr val="000000"/>
                </a:solidFill>
                <a:latin typeface="Open Sans Light"/>
              </a:rPr>
              <a:t> </a:t>
            </a:r>
            <a:r>
              <a:rPr lang="en-US" sz="3200" dirty="0" err="1">
                <a:solidFill>
                  <a:srgbClr val="000000"/>
                </a:solidFill>
                <a:latin typeface="Open Sans Light"/>
              </a:rPr>
              <a:t>kan</a:t>
            </a:r>
            <a:r>
              <a:rPr lang="en-US" sz="3200" dirty="0">
                <a:solidFill>
                  <a:srgbClr val="000000"/>
                </a:solidFill>
                <a:latin typeface="Open Sans Light"/>
              </a:rPr>
              <a:t> </a:t>
            </a:r>
            <a:r>
              <a:rPr lang="en-US" sz="3200" dirty="0" err="1">
                <a:solidFill>
                  <a:srgbClr val="000000"/>
                </a:solidFill>
                <a:latin typeface="Open Sans Light"/>
              </a:rPr>
              <a:t>uitleggen</a:t>
            </a:r>
            <a:r>
              <a:rPr lang="en-US" sz="3200" dirty="0">
                <a:solidFill>
                  <a:srgbClr val="000000"/>
                </a:solidFill>
                <a:latin typeface="Open Sans Light"/>
              </a:rPr>
              <a:t> wat die </a:t>
            </a:r>
            <a:r>
              <a:rPr lang="en-US" sz="3200" dirty="0" err="1">
                <a:solidFill>
                  <a:srgbClr val="000000"/>
                </a:solidFill>
                <a:latin typeface="Open Sans Light"/>
              </a:rPr>
              <a:t>soorten</a:t>
            </a:r>
            <a:r>
              <a:rPr lang="en-US" sz="3200" dirty="0">
                <a:solidFill>
                  <a:srgbClr val="000000"/>
                </a:solidFill>
                <a:latin typeface="Open Sans Light"/>
              </a:rPr>
              <a:t> </a:t>
            </a:r>
            <a:r>
              <a:rPr lang="en-US" sz="3200" dirty="0" err="1">
                <a:solidFill>
                  <a:srgbClr val="000000"/>
                </a:solidFill>
                <a:latin typeface="Open Sans Light"/>
              </a:rPr>
              <a:t>inhouden</a:t>
            </a:r>
            <a:r>
              <a:rPr lang="en-US" sz="3200" dirty="0">
                <a:solidFill>
                  <a:srgbClr val="000000"/>
                </a:solidFill>
                <a:latin typeface="Open Sans Light"/>
              </a:rPr>
              <a:t>.</a:t>
            </a:r>
          </a:p>
          <a:p>
            <a:pPr marL="457200" indent="-457200">
              <a:lnSpc>
                <a:spcPts val="3557"/>
              </a:lnSpc>
              <a:buFont typeface="Arial" panose="020B0604020202020204" pitchFamily="34" charset="0"/>
              <a:buChar char="•"/>
            </a:pPr>
            <a:endParaRPr lang="en-US" sz="3200" dirty="0">
              <a:solidFill>
                <a:srgbClr val="000000"/>
              </a:solidFill>
              <a:latin typeface="Open Sans Light"/>
            </a:endParaRPr>
          </a:p>
          <a:p>
            <a:pPr marL="457200" indent="-457200">
              <a:lnSpc>
                <a:spcPts val="3557"/>
              </a:lnSpc>
              <a:buFont typeface="Arial" panose="020B0604020202020204" pitchFamily="34" charset="0"/>
              <a:buChar char="•"/>
            </a:pPr>
            <a:r>
              <a:rPr lang="en-US" sz="3200" dirty="0">
                <a:solidFill>
                  <a:srgbClr val="000000"/>
                </a:solidFill>
                <a:latin typeface="Open Sans Light"/>
              </a:rPr>
              <a:t>Je </a:t>
            </a:r>
            <a:r>
              <a:rPr lang="en-US" sz="3200" dirty="0" err="1">
                <a:solidFill>
                  <a:srgbClr val="000000"/>
                </a:solidFill>
                <a:latin typeface="Open Sans Light"/>
              </a:rPr>
              <a:t>hebt</a:t>
            </a:r>
            <a:r>
              <a:rPr lang="en-US" sz="3200" dirty="0">
                <a:solidFill>
                  <a:srgbClr val="000000"/>
                </a:solidFill>
                <a:latin typeface="Open Sans Light"/>
              </a:rPr>
              <a:t> </a:t>
            </a:r>
            <a:r>
              <a:rPr lang="en-US" sz="3200" dirty="0" err="1">
                <a:solidFill>
                  <a:srgbClr val="000000"/>
                </a:solidFill>
                <a:latin typeface="Open Sans Light"/>
              </a:rPr>
              <a:t>een</a:t>
            </a:r>
            <a:r>
              <a:rPr lang="en-US" sz="3200" dirty="0">
                <a:solidFill>
                  <a:srgbClr val="000000"/>
                </a:solidFill>
                <a:latin typeface="Open Sans Light"/>
              </a:rPr>
              <a:t> </a:t>
            </a:r>
            <a:r>
              <a:rPr lang="en-US" sz="3200" dirty="0" err="1">
                <a:solidFill>
                  <a:srgbClr val="000000"/>
                </a:solidFill>
                <a:latin typeface="Open Sans Light"/>
              </a:rPr>
              <a:t>duidelijk</a:t>
            </a:r>
            <a:r>
              <a:rPr lang="en-US" sz="3200" dirty="0">
                <a:solidFill>
                  <a:srgbClr val="000000"/>
                </a:solidFill>
                <a:latin typeface="Open Sans Light"/>
              </a:rPr>
              <a:t> </a:t>
            </a:r>
            <a:r>
              <a:rPr lang="en-US" sz="3200" dirty="0" err="1">
                <a:solidFill>
                  <a:srgbClr val="000000"/>
                </a:solidFill>
                <a:latin typeface="Open Sans Light"/>
              </a:rPr>
              <a:t>beeld</a:t>
            </a:r>
            <a:r>
              <a:rPr lang="en-US" sz="3200" dirty="0">
                <a:solidFill>
                  <a:srgbClr val="000000"/>
                </a:solidFill>
                <a:latin typeface="Open Sans Light"/>
              </a:rPr>
              <a:t> van </a:t>
            </a:r>
            <a:r>
              <a:rPr lang="en-US" sz="3200" dirty="0" err="1">
                <a:solidFill>
                  <a:srgbClr val="000000"/>
                </a:solidFill>
                <a:latin typeface="Open Sans Light"/>
              </a:rPr>
              <a:t>dier</a:t>
            </a:r>
            <a:r>
              <a:rPr lang="en-US" sz="3200" dirty="0">
                <a:solidFill>
                  <a:srgbClr val="000000"/>
                </a:solidFill>
                <a:latin typeface="Open Sans Light"/>
              </a:rPr>
              <a:t> </a:t>
            </a:r>
            <a:r>
              <a:rPr lang="en-US" sz="3200" dirty="0" err="1">
                <a:solidFill>
                  <a:srgbClr val="000000"/>
                </a:solidFill>
                <a:latin typeface="Open Sans Light"/>
              </a:rPr>
              <a:t>gerelateerde</a:t>
            </a:r>
            <a:r>
              <a:rPr lang="en-US" sz="3200" dirty="0">
                <a:solidFill>
                  <a:srgbClr val="000000"/>
                </a:solidFill>
                <a:latin typeface="Open Sans Light"/>
              </a:rPr>
              <a:t> </a:t>
            </a:r>
            <a:r>
              <a:rPr lang="en-US" sz="3200" dirty="0" err="1">
                <a:solidFill>
                  <a:srgbClr val="000000"/>
                </a:solidFill>
                <a:latin typeface="Open Sans Light"/>
              </a:rPr>
              <a:t>innovaties</a:t>
            </a:r>
            <a:r>
              <a:rPr lang="en-US" sz="3200" dirty="0">
                <a:solidFill>
                  <a:srgbClr val="000000"/>
                </a:solidFill>
                <a:latin typeface="Open Sans Light"/>
              </a:rPr>
              <a:t> </a:t>
            </a:r>
            <a:r>
              <a:rPr lang="en-US" sz="3200" dirty="0" err="1">
                <a:solidFill>
                  <a:srgbClr val="000000"/>
                </a:solidFill>
                <a:latin typeface="Open Sans Light"/>
              </a:rPr>
              <a:t>en</a:t>
            </a:r>
            <a:r>
              <a:rPr lang="en-US" sz="3200" dirty="0">
                <a:solidFill>
                  <a:srgbClr val="000000"/>
                </a:solidFill>
                <a:latin typeface="Open Sans Light"/>
              </a:rPr>
              <a:t> </a:t>
            </a:r>
            <a:r>
              <a:rPr lang="en-US" sz="3200" dirty="0" err="1">
                <a:solidFill>
                  <a:srgbClr val="000000"/>
                </a:solidFill>
                <a:latin typeface="Open Sans Light"/>
              </a:rPr>
              <a:t>kan</a:t>
            </a:r>
            <a:r>
              <a:rPr lang="en-US" sz="3200" dirty="0">
                <a:solidFill>
                  <a:srgbClr val="000000"/>
                </a:solidFill>
                <a:latin typeface="Open Sans Light"/>
              </a:rPr>
              <a:t> </a:t>
            </a:r>
            <a:r>
              <a:rPr lang="en-US" sz="3200" dirty="0" err="1">
                <a:solidFill>
                  <a:srgbClr val="000000"/>
                </a:solidFill>
                <a:latin typeface="Open Sans Light"/>
              </a:rPr>
              <a:t>uitzoeken</a:t>
            </a:r>
            <a:r>
              <a:rPr lang="en-US" sz="3200" dirty="0">
                <a:solidFill>
                  <a:srgbClr val="000000"/>
                </a:solidFill>
                <a:latin typeface="Open Sans Light"/>
              </a:rPr>
              <a:t> wat </a:t>
            </a:r>
            <a:r>
              <a:rPr lang="en-US" sz="3200" dirty="0" err="1">
                <a:solidFill>
                  <a:srgbClr val="000000"/>
                </a:solidFill>
                <a:latin typeface="Open Sans Light"/>
              </a:rPr>
              <a:t>deze</a:t>
            </a:r>
            <a:r>
              <a:rPr lang="en-US" sz="3200" dirty="0">
                <a:solidFill>
                  <a:srgbClr val="000000"/>
                </a:solidFill>
                <a:latin typeface="Open Sans Light"/>
              </a:rPr>
              <a:t> </a:t>
            </a:r>
            <a:r>
              <a:rPr lang="en-US" sz="3200" dirty="0" err="1">
                <a:solidFill>
                  <a:srgbClr val="000000"/>
                </a:solidFill>
                <a:latin typeface="Open Sans Light"/>
              </a:rPr>
              <a:t>innovatie</a:t>
            </a:r>
            <a:r>
              <a:rPr lang="en-US" sz="3200" dirty="0">
                <a:solidFill>
                  <a:srgbClr val="000000"/>
                </a:solidFill>
                <a:latin typeface="Open Sans Light"/>
              </a:rPr>
              <a:t> </a:t>
            </a:r>
            <a:r>
              <a:rPr lang="en-US" sz="3200" dirty="0" err="1">
                <a:solidFill>
                  <a:srgbClr val="000000"/>
                </a:solidFill>
                <a:latin typeface="Open Sans Light"/>
              </a:rPr>
              <a:t>inhoudt</a:t>
            </a:r>
            <a:r>
              <a:rPr lang="en-US" sz="3200" dirty="0">
                <a:solidFill>
                  <a:srgbClr val="000000"/>
                </a:solidFill>
                <a:latin typeface="Open Sans Light"/>
              </a:rPr>
              <a:t>.</a:t>
            </a:r>
          </a:p>
          <a:p>
            <a:pPr marL="457200" indent="-457200">
              <a:lnSpc>
                <a:spcPts val="3557"/>
              </a:lnSpc>
              <a:buFont typeface="Arial" panose="020B0604020202020204" pitchFamily="34" charset="0"/>
              <a:buChar char="•"/>
            </a:pPr>
            <a:endParaRPr lang="en-US" sz="2541" dirty="0">
              <a:solidFill>
                <a:srgbClr val="000000"/>
              </a:solidFill>
              <a:latin typeface="Open Sans Ligh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7601"/>
            <a:ext cx="758569" cy="701099"/>
            <a:chOff x="0" y="0"/>
            <a:chExt cx="199788" cy="184652"/>
          </a:xfrm>
        </p:grpSpPr>
        <p:sp>
          <p:nvSpPr>
            <p:cNvPr id="3" name="Freeform 3"/>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58569" y="1871238"/>
            <a:ext cx="6588431" cy="6261480"/>
            <a:chOff x="0" y="0"/>
            <a:chExt cx="1735225" cy="1649114"/>
          </a:xfrm>
        </p:grpSpPr>
        <p:sp>
          <p:nvSpPr>
            <p:cNvPr id="9" name="Freeform 9"/>
            <p:cNvSpPr/>
            <p:nvPr/>
          </p:nvSpPr>
          <p:spPr>
            <a:xfrm>
              <a:off x="0" y="0"/>
              <a:ext cx="1735225" cy="1649114"/>
            </a:xfrm>
            <a:custGeom>
              <a:avLst/>
              <a:gdLst/>
              <a:ahLst/>
              <a:cxnLst/>
              <a:rect l="l" t="t" r="r" b="b"/>
              <a:pathLst>
                <a:path w="1735225" h="1649114">
                  <a:moveTo>
                    <a:pt x="38778" y="0"/>
                  </a:moveTo>
                  <a:lnTo>
                    <a:pt x="1696447" y="0"/>
                  </a:lnTo>
                  <a:cubicBezTo>
                    <a:pt x="1706731" y="0"/>
                    <a:pt x="1716595" y="4085"/>
                    <a:pt x="1723867" y="11358"/>
                  </a:cubicBezTo>
                  <a:cubicBezTo>
                    <a:pt x="1731139" y="18630"/>
                    <a:pt x="1735225" y="28493"/>
                    <a:pt x="1735225" y="38778"/>
                  </a:cubicBezTo>
                  <a:lnTo>
                    <a:pt x="1735225" y="1610336"/>
                  </a:lnTo>
                  <a:cubicBezTo>
                    <a:pt x="1735225" y="1631753"/>
                    <a:pt x="1717863" y="1649114"/>
                    <a:pt x="1696447" y="1649114"/>
                  </a:cubicBezTo>
                  <a:lnTo>
                    <a:pt x="38778" y="1649114"/>
                  </a:lnTo>
                  <a:cubicBezTo>
                    <a:pt x="28493" y="1649114"/>
                    <a:pt x="18630" y="1645029"/>
                    <a:pt x="11358" y="1637756"/>
                  </a:cubicBezTo>
                  <a:cubicBezTo>
                    <a:pt x="4085" y="1630484"/>
                    <a:pt x="0" y="1620621"/>
                    <a:pt x="0" y="1610336"/>
                  </a:cubicBezTo>
                  <a:lnTo>
                    <a:pt x="0" y="38778"/>
                  </a:lnTo>
                  <a:cubicBezTo>
                    <a:pt x="0" y="28493"/>
                    <a:pt x="4085" y="18630"/>
                    <a:pt x="11358" y="11358"/>
                  </a:cubicBezTo>
                  <a:cubicBezTo>
                    <a:pt x="18630" y="4085"/>
                    <a:pt x="28493" y="0"/>
                    <a:pt x="38778" y="0"/>
                  </a:cubicBezTo>
                  <a:close/>
                </a:path>
              </a:pathLst>
            </a:custGeom>
            <a:solidFill>
              <a:srgbClr val="FFFFFF"/>
            </a:solidFill>
            <a:ln w="38100">
              <a:solidFill>
                <a:srgbClr val="B4B4B4"/>
              </a:solidFill>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3250"/>
                </a:lnSpc>
              </a:pPr>
              <a:endParaRPr/>
            </a:p>
          </p:txBody>
        </p:sp>
      </p:grpSp>
      <p:sp>
        <p:nvSpPr>
          <p:cNvPr id="11" name="TextBox 11"/>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1</a:t>
            </a:r>
          </a:p>
        </p:txBody>
      </p:sp>
      <p:sp>
        <p:nvSpPr>
          <p:cNvPr id="15" name="TextBox 15"/>
          <p:cNvSpPr txBox="1"/>
          <p:nvPr/>
        </p:nvSpPr>
        <p:spPr>
          <a:xfrm>
            <a:off x="1834749" y="2839737"/>
            <a:ext cx="4436071" cy="894591"/>
          </a:xfrm>
          <a:prstGeom prst="rect">
            <a:avLst/>
          </a:prstGeom>
        </p:spPr>
        <p:txBody>
          <a:bodyPr lIns="0" tIns="0" rIns="0" bIns="0" rtlCol="0" anchor="t">
            <a:spAutoFit/>
          </a:bodyPr>
          <a:lstStyle/>
          <a:p>
            <a:pPr algn="ctr">
              <a:lnSpc>
                <a:spcPts val="7391"/>
              </a:lnSpc>
            </a:pPr>
            <a:r>
              <a:rPr lang="en-US" sz="5279" dirty="0">
                <a:solidFill>
                  <a:srgbClr val="FFBD59"/>
                </a:solidFill>
                <a:latin typeface="Open Sauce SemiBold"/>
              </a:rPr>
              <a:t>‘’</a:t>
            </a:r>
            <a:r>
              <a:rPr lang="en-US" sz="5279" dirty="0" err="1">
                <a:solidFill>
                  <a:srgbClr val="FFBD59"/>
                </a:solidFill>
                <a:latin typeface="Open Sauce SemiBold"/>
              </a:rPr>
              <a:t>Innovatie</a:t>
            </a:r>
            <a:r>
              <a:rPr lang="en-US" sz="5279" dirty="0">
                <a:solidFill>
                  <a:srgbClr val="FFBD59"/>
                </a:solidFill>
                <a:latin typeface="Open Sauce SemiBold"/>
              </a:rPr>
              <a:t>’’</a:t>
            </a:r>
          </a:p>
        </p:txBody>
      </p:sp>
      <p:sp>
        <p:nvSpPr>
          <p:cNvPr id="16" name="TextBox 16"/>
          <p:cNvSpPr txBox="1"/>
          <p:nvPr/>
        </p:nvSpPr>
        <p:spPr>
          <a:xfrm>
            <a:off x="1328358" y="3879033"/>
            <a:ext cx="5448853" cy="743280"/>
          </a:xfrm>
          <a:prstGeom prst="rect">
            <a:avLst/>
          </a:prstGeom>
        </p:spPr>
        <p:txBody>
          <a:bodyPr lIns="0" tIns="0" rIns="0" bIns="0" rtlCol="0" anchor="t">
            <a:spAutoFit/>
          </a:bodyPr>
          <a:lstStyle/>
          <a:p>
            <a:pPr algn="ctr">
              <a:lnSpc>
                <a:spcPts val="2960"/>
              </a:lnSpc>
            </a:pPr>
            <a:r>
              <a:rPr lang="nl-NL" sz="2114" dirty="0">
                <a:solidFill>
                  <a:srgbClr val="000000"/>
                </a:solidFill>
                <a:latin typeface="Open Sans Light"/>
              </a:rPr>
              <a:t>Het tot stand brengen van een nieuw product, dienst of proces. </a:t>
            </a:r>
            <a:endParaRPr lang="en-US" sz="2114" dirty="0">
              <a:solidFill>
                <a:srgbClr val="000000"/>
              </a:solidFill>
              <a:latin typeface="Open Sans Light"/>
            </a:endParaRPr>
          </a:p>
        </p:txBody>
      </p:sp>
      <p:sp>
        <p:nvSpPr>
          <p:cNvPr id="17" name="TextBox 17"/>
          <p:cNvSpPr txBox="1"/>
          <p:nvPr/>
        </p:nvSpPr>
        <p:spPr>
          <a:xfrm>
            <a:off x="1107027" y="5598563"/>
            <a:ext cx="5891515" cy="384721"/>
          </a:xfrm>
          <a:prstGeom prst="rect">
            <a:avLst/>
          </a:prstGeom>
        </p:spPr>
        <p:txBody>
          <a:bodyPr lIns="0" tIns="0" rIns="0" bIns="0" rtlCol="0" anchor="t">
            <a:spAutoFit/>
          </a:bodyPr>
          <a:lstStyle/>
          <a:p>
            <a:pPr algn="ctr">
              <a:lnSpc>
                <a:spcPts val="2954"/>
              </a:lnSpc>
            </a:pPr>
            <a:r>
              <a:rPr lang="en-US" sz="2800" b="1" dirty="0" err="1">
                <a:latin typeface="Open Sans Light"/>
              </a:rPr>
              <a:t>Welke</a:t>
            </a:r>
            <a:r>
              <a:rPr lang="en-US" sz="2800" b="1" dirty="0">
                <a:latin typeface="Open Sans Light"/>
              </a:rPr>
              <a:t> (</a:t>
            </a:r>
            <a:r>
              <a:rPr lang="en-US" sz="2800" b="1" dirty="0" err="1">
                <a:latin typeface="Open Sans Light"/>
              </a:rPr>
              <a:t>dier</a:t>
            </a:r>
            <a:r>
              <a:rPr lang="en-US" sz="2800" b="1" dirty="0">
                <a:latin typeface="Open Sans Light"/>
              </a:rPr>
              <a:t>) </a:t>
            </a:r>
            <a:r>
              <a:rPr lang="en-US" sz="2800" b="1" dirty="0" err="1">
                <a:latin typeface="Open Sans Light"/>
              </a:rPr>
              <a:t>innovaties</a:t>
            </a:r>
            <a:r>
              <a:rPr lang="en-US" sz="2800" b="1" dirty="0">
                <a:latin typeface="Open Sans Light"/>
              </a:rPr>
              <a:t> </a:t>
            </a:r>
            <a:r>
              <a:rPr lang="en-US" sz="2800" b="1" dirty="0" err="1">
                <a:latin typeface="Open Sans Light"/>
              </a:rPr>
              <a:t>kennen</a:t>
            </a:r>
            <a:r>
              <a:rPr lang="en-US" sz="2800" b="1" dirty="0">
                <a:latin typeface="Open Sans Light"/>
              </a:rPr>
              <a:t> </a:t>
            </a:r>
            <a:r>
              <a:rPr lang="en-US" sz="2800" b="1" dirty="0" err="1">
                <a:latin typeface="Open Sans Light"/>
              </a:rPr>
              <a:t>jullie</a:t>
            </a:r>
            <a:r>
              <a:rPr lang="en-US" sz="2800" b="1" dirty="0">
                <a:latin typeface="Open Sans Light"/>
              </a:rPr>
              <a:t>?</a:t>
            </a:r>
          </a:p>
        </p:txBody>
      </p:sp>
      <p:pic>
        <p:nvPicPr>
          <p:cNvPr id="1026" name="Picture 2">
            <a:extLst>
              <a:ext uri="{FF2B5EF4-FFF2-40B4-BE49-F238E27FC236}">
                <a16:creationId xmlns:a16="http://schemas.microsoft.com/office/drawing/2014/main" id="{AF17A9E0-0683-6E56-AE87-BD95B88A9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698" y="3879033"/>
            <a:ext cx="10079128" cy="19502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7601"/>
            <a:ext cx="758569" cy="701099"/>
            <a:chOff x="0" y="0"/>
            <a:chExt cx="199788" cy="184652"/>
          </a:xfrm>
        </p:grpSpPr>
        <p:sp>
          <p:nvSpPr>
            <p:cNvPr id="3" name="Freeform 3"/>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a:srcRect t="16742" b="16742"/>
          <a:stretch>
            <a:fillRect/>
          </a:stretch>
        </p:blipFill>
        <p:spPr>
          <a:xfrm>
            <a:off x="10508562" y="2153853"/>
            <a:ext cx="6750738" cy="6735383"/>
          </a:xfrm>
          <a:prstGeom prst="rect">
            <a:avLst/>
          </a:prstGeom>
        </p:spPr>
      </p:pic>
      <p:sp>
        <p:nvSpPr>
          <p:cNvPr id="6" name="TextBox 6"/>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1</a:t>
            </a:r>
          </a:p>
        </p:txBody>
      </p:sp>
      <p:grpSp>
        <p:nvGrpSpPr>
          <p:cNvPr id="7" name="Group 7"/>
          <p:cNvGrpSpPr/>
          <p:nvPr/>
        </p:nvGrpSpPr>
        <p:grpSpPr>
          <a:xfrm>
            <a:off x="1028700" y="3254672"/>
            <a:ext cx="3258510" cy="758569"/>
            <a:chOff x="0" y="0"/>
            <a:chExt cx="858208" cy="199788"/>
          </a:xfrm>
        </p:grpSpPr>
        <p:sp>
          <p:nvSpPr>
            <p:cNvPr id="8" name="Freeform 8"/>
            <p:cNvSpPr/>
            <p:nvPr/>
          </p:nvSpPr>
          <p:spPr>
            <a:xfrm>
              <a:off x="0" y="0"/>
              <a:ext cx="858208" cy="199788"/>
            </a:xfrm>
            <a:custGeom>
              <a:avLst/>
              <a:gdLst/>
              <a:ahLst/>
              <a:cxnLst/>
              <a:rect l="l" t="t" r="r" b="b"/>
              <a:pathLst>
                <a:path w="858208" h="199788">
                  <a:moveTo>
                    <a:pt x="54646" y="0"/>
                  </a:moveTo>
                  <a:lnTo>
                    <a:pt x="803562" y="0"/>
                  </a:lnTo>
                  <a:cubicBezTo>
                    <a:pt x="833743" y="0"/>
                    <a:pt x="858208" y="24466"/>
                    <a:pt x="858208" y="54646"/>
                  </a:cubicBezTo>
                  <a:lnTo>
                    <a:pt x="858208" y="145142"/>
                  </a:lnTo>
                  <a:cubicBezTo>
                    <a:pt x="858208" y="159635"/>
                    <a:pt x="852451" y="173534"/>
                    <a:pt x="842203" y="183782"/>
                  </a:cubicBezTo>
                  <a:cubicBezTo>
                    <a:pt x="831955" y="194030"/>
                    <a:pt x="818055" y="199788"/>
                    <a:pt x="803562" y="199788"/>
                  </a:cubicBezTo>
                  <a:lnTo>
                    <a:pt x="54646" y="199788"/>
                  </a:lnTo>
                  <a:cubicBezTo>
                    <a:pt x="24466" y="199788"/>
                    <a:pt x="0" y="175322"/>
                    <a:pt x="0" y="145142"/>
                  </a:cubicBezTo>
                  <a:lnTo>
                    <a:pt x="0" y="54646"/>
                  </a:lnTo>
                  <a:cubicBezTo>
                    <a:pt x="0" y="24466"/>
                    <a:pt x="24466" y="0"/>
                    <a:pt x="54646" y="0"/>
                  </a:cubicBezTo>
                  <a:close/>
                </a:path>
              </a:pathLst>
            </a:custGeom>
            <a:solidFill>
              <a:srgbClr val="FFBD59"/>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3292"/>
                </a:lnSpc>
              </a:pPr>
              <a:endParaRPr/>
            </a:p>
          </p:txBody>
        </p:sp>
      </p:grpSp>
      <p:sp>
        <p:nvSpPr>
          <p:cNvPr id="10" name="TextBox 10"/>
          <p:cNvSpPr txBox="1"/>
          <p:nvPr/>
        </p:nvSpPr>
        <p:spPr>
          <a:xfrm>
            <a:off x="1437743" y="3367812"/>
            <a:ext cx="2440424" cy="472658"/>
          </a:xfrm>
          <a:prstGeom prst="rect">
            <a:avLst/>
          </a:prstGeom>
        </p:spPr>
        <p:txBody>
          <a:bodyPr lIns="0" tIns="0" rIns="0" bIns="0" rtlCol="0" anchor="t">
            <a:spAutoFit/>
          </a:bodyPr>
          <a:lstStyle/>
          <a:p>
            <a:pPr>
              <a:lnSpc>
                <a:spcPts val="3873"/>
              </a:lnSpc>
            </a:pPr>
            <a:r>
              <a:rPr lang="en-US" sz="2766" dirty="0" err="1">
                <a:solidFill>
                  <a:srgbClr val="FFFFFF"/>
                </a:solidFill>
                <a:latin typeface="Open Sauce SemiBold"/>
              </a:rPr>
              <a:t>Innovaties</a:t>
            </a:r>
            <a:r>
              <a:rPr lang="en-US" sz="2766" dirty="0">
                <a:solidFill>
                  <a:srgbClr val="FFFFFF"/>
                </a:solidFill>
                <a:latin typeface="Open Sauce SemiBold"/>
              </a:rPr>
              <a:t>:</a:t>
            </a:r>
          </a:p>
        </p:txBody>
      </p:sp>
      <p:sp>
        <p:nvSpPr>
          <p:cNvPr id="12" name="TextBox 12"/>
          <p:cNvSpPr txBox="1"/>
          <p:nvPr/>
        </p:nvSpPr>
        <p:spPr>
          <a:xfrm>
            <a:off x="1028700" y="4611783"/>
            <a:ext cx="9083651" cy="1815369"/>
          </a:xfrm>
          <a:prstGeom prst="rect">
            <a:avLst/>
          </a:prstGeom>
        </p:spPr>
        <p:txBody>
          <a:bodyPr lIns="0" tIns="0" rIns="0" bIns="0" rtlCol="0" anchor="t">
            <a:spAutoFit/>
          </a:bodyPr>
          <a:lstStyle/>
          <a:p>
            <a:pPr>
              <a:lnSpc>
                <a:spcPts val="3557"/>
              </a:lnSpc>
            </a:pPr>
            <a:r>
              <a:rPr lang="nl-NL" sz="2541" dirty="0">
                <a:solidFill>
                  <a:srgbClr val="000000"/>
                </a:solidFill>
                <a:latin typeface="Open Sans Light"/>
              </a:rPr>
              <a:t>In de praktijk blijkt de definitie van innovatie niet zo eenduidig. Veel ondernemers denken bij innovatie nog steeds aan nieuwe uitvindingen, maar dat is niet terecht. Als je een product of proces verbetert, innoveer je al.</a:t>
            </a:r>
            <a:endParaRPr lang="en-US" sz="2541" dirty="0">
              <a:solidFill>
                <a:srgbClr val="000000"/>
              </a:solidFill>
              <a:latin typeface="Open Sans Ligh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4820" b="16314"/>
          <a:stretch>
            <a:fillRect/>
          </a:stretch>
        </p:blipFill>
        <p:spPr>
          <a:xfrm>
            <a:off x="0" y="2968309"/>
            <a:ext cx="18288000" cy="5959539"/>
          </a:xfrm>
          <a:prstGeom prst="rect">
            <a:avLst/>
          </a:prstGeom>
        </p:spPr>
      </p:pic>
      <p:grpSp>
        <p:nvGrpSpPr>
          <p:cNvPr id="3" name="Group 3"/>
          <p:cNvGrpSpPr/>
          <p:nvPr/>
        </p:nvGrpSpPr>
        <p:grpSpPr>
          <a:xfrm>
            <a:off x="5086086" y="2968309"/>
            <a:ext cx="13201914" cy="5959539"/>
            <a:chOff x="0" y="0"/>
            <a:chExt cx="3477047" cy="1569590"/>
          </a:xfrm>
        </p:grpSpPr>
        <p:sp>
          <p:nvSpPr>
            <p:cNvPr id="4" name="Freeform 4"/>
            <p:cNvSpPr/>
            <p:nvPr/>
          </p:nvSpPr>
          <p:spPr>
            <a:xfrm>
              <a:off x="0" y="0"/>
              <a:ext cx="3477047" cy="1569591"/>
            </a:xfrm>
            <a:custGeom>
              <a:avLst/>
              <a:gdLst/>
              <a:ahLst/>
              <a:cxnLst/>
              <a:rect l="l" t="t" r="r" b="b"/>
              <a:pathLst>
                <a:path w="3477047" h="1569591">
                  <a:moveTo>
                    <a:pt x="0" y="0"/>
                  </a:moveTo>
                  <a:lnTo>
                    <a:pt x="3477047" y="0"/>
                  </a:lnTo>
                  <a:lnTo>
                    <a:pt x="3477047" y="1569591"/>
                  </a:lnTo>
                  <a:lnTo>
                    <a:pt x="0" y="1569591"/>
                  </a:lnTo>
                  <a:close/>
                </a:path>
              </a:pathLst>
            </a:custGeom>
            <a:solidFill>
              <a:srgbClr val="FFBD59">
                <a:alpha val="87843"/>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27601"/>
            <a:ext cx="758569" cy="701099"/>
            <a:chOff x="0" y="0"/>
            <a:chExt cx="199788" cy="184652"/>
          </a:xfrm>
        </p:grpSpPr>
        <p:sp>
          <p:nvSpPr>
            <p:cNvPr id="7" name="Freeform 7"/>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5804460" y="1869722"/>
            <a:ext cx="8042789" cy="897658"/>
          </a:xfrm>
          <a:prstGeom prst="rect">
            <a:avLst/>
          </a:prstGeom>
        </p:spPr>
        <p:txBody>
          <a:bodyPr lIns="0" tIns="0" rIns="0" bIns="0" rtlCol="0" anchor="t">
            <a:spAutoFit/>
          </a:bodyPr>
          <a:lstStyle/>
          <a:p>
            <a:pPr algn="ctr">
              <a:lnSpc>
                <a:spcPts val="7391"/>
              </a:lnSpc>
            </a:pPr>
            <a:r>
              <a:rPr lang="en-US" sz="5279" dirty="0" err="1">
                <a:solidFill>
                  <a:srgbClr val="000000"/>
                </a:solidFill>
                <a:latin typeface="Open Sauce SemiBold"/>
              </a:rPr>
              <a:t>Soorten</a:t>
            </a:r>
            <a:r>
              <a:rPr lang="en-US" sz="5279" dirty="0">
                <a:solidFill>
                  <a:srgbClr val="000000"/>
                </a:solidFill>
                <a:latin typeface="Open Sauce SemiBold"/>
              </a:rPr>
              <a:t> </a:t>
            </a:r>
            <a:r>
              <a:rPr lang="en-US" sz="5279" dirty="0" err="1">
                <a:solidFill>
                  <a:srgbClr val="000000"/>
                </a:solidFill>
                <a:latin typeface="Open Sauce SemiBold"/>
              </a:rPr>
              <a:t>innovaties</a:t>
            </a:r>
            <a:endParaRPr lang="en-US" sz="5279" dirty="0">
              <a:solidFill>
                <a:srgbClr val="000000"/>
              </a:solidFill>
              <a:latin typeface="Open Sauce SemiBold"/>
            </a:endParaRPr>
          </a:p>
        </p:txBody>
      </p:sp>
      <p:sp>
        <p:nvSpPr>
          <p:cNvPr id="10" name="TextBox 10"/>
          <p:cNvSpPr txBox="1"/>
          <p:nvPr/>
        </p:nvSpPr>
        <p:spPr>
          <a:xfrm>
            <a:off x="5804460" y="4836824"/>
            <a:ext cx="9803304" cy="2205732"/>
          </a:xfrm>
          <a:prstGeom prst="rect">
            <a:avLst/>
          </a:prstGeom>
        </p:spPr>
        <p:txBody>
          <a:bodyPr lIns="0" tIns="0" rIns="0" bIns="0" rtlCol="0" anchor="t">
            <a:spAutoFit/>
          </a:bodyPr>
          <a:lstStyle/>
          <a:p>
            <a:pPr marL="457200" indent="-457200">
              <a:lnSpc>
                <a:spcPts val="4336"/>
              </a:lnSpc>
              <a:buFont typeface="Arial" panose="020B0604020202020204" pitchFamily="34" charset="0"/>
              <a:buChar char="•"/>
            </a:pPr>
            <a:r>
              <a:rPr lang="en-US" sz="4000" dirty="0" err="1">
                <a:latin typeface="Open Sans Light"/>
              </a:rPr>
              <a:t>Strategische</a:t>
            </a:r>
            <a:r>
              <a:rPr lang="en-US" sz="4000" dirty="0">
                <a:latin typeface="Open Sans Light"/>
              </a:rPr>
              <a:t> </a:t>
            </a:r>
            <a:r>
              <a:rPr lang="en-US" sz="4000" dirty="0" err="1">
                <a:latin typeface="Open Sans Light"/>
              </a:rPr>
              <a:t>innovatie</a:t>
            </a:r>
            <a:endParaRPr lang="en-US" sz="4000" dirty="0">
              <a:latin typeface="Open Sans Light"/>
            </a:endParaRPr>
          </a:p>
          <a:p>
            <a:pPr marL="457200" indent="-457200">
              <a:lnSpc>
                <a:spcPts val="4336"/>
              </a:lnSpc>
              <a:buFont typeface="Arial" panose="020B0604020202020204" pitchFamily="34" charset="0"/>
              <a:buChar char="•"/>
            </a:pPr>
            <a:r>
              <a:rPr lang="en-US" sz="4000" dirty="0">
                <a:latin typeface="Open Sans Light"/>
              </a:rPr>
              <a:t>Management </a:t>
            </a:r>
            <a:r>
              <a:rPr lang="en-US" sz="4000" dirty="0" err="1">
                <a:latin typeface="Open Sans Light"/>
              </a:rPr>
              <a:t>innovatie</a:t>
            </a:r>
            <a:endParaRPr lang="en-US" sz="4000" dirty="0">
              <a:latin typeface="Open Sans Light"/>
            </a:endParaRPr>
          </a:p>
          <a:p>
            <a:pPr marL="457200" indent="-457200">
              <a:lnSpc>
                <a:spcPts val="4336"/>
              </a:lnSpc>
              <a:buFont typeface="Arial" panose="020B0604020202020204" pitchFamily="34" charset="0"/>
              <a:buChar char="•"/>
            </a:pPr>
            <a:r>
              <a:rPr lang="en-US" sz="4000" dirty="0" err="1">
                <a:latin typeface="Open Sans Light"/>
              </a:rPr>
              <a:t>Technologie</a:t>
            </a:r>
            <a:r>
              <a:rPr lang="en-US" sz="4000" dirty="0">
                <a:latin typeface="Open Sans Light"/>
              </a:rPr>
              <a:t> </a:t>
            </a:r>
            <a:r>
              <a:rPr lang="en-US" sz="4000" dirty="0" err="1">
                <a:latin typeface="Open Sans Light"/>
              </a:rPr>
              <a:t>innovatie</a:t>
            </a:r>
            <a:endParaRPr lang="en-US" sz="4000" dirty="0">
              <a:latin typeface="Open Sans Light"/>
            </a:endParaRPr>
          </a:p>
          <a:p>
            <a:pPr marL="457200" indent="-457200">
              <a:lnSpc>
                <a:spcPts val="4336"/>
              </a:lnSpc>
              <a:buFont typeface="Arial" panose="020B0604020202020204" pitchFamily="34" charset="0"/>
              <a:buChar char="•"/>
            </a:pPr>
            <a:r>
              <a:rPr lang="en-US" sz="4000" dirty="0" err="1">
                <a:latin typeface="Open Sans Light"/>
              </a:rPr>
              <a:t>Sociale</a:t>
            </a:r>
            <a:r>
              <a:rPr lang="en-US" sz="4000" dirty="0">
                <a:latin typeface="Open Sans Light"/>
              </a:rPr>
              <a:t> </a:t>
            </a:r>
            <a:r>
              <a:rPr lang="en-US" sz="4000" dirty="0" err="1">
                <a:latin typeface="Open Sans Light"/>
              </a:rPr>
              <a:t>innovatie</a:t>
            </a:r>
            <a:endParaRPr lang="en-US" sz="4000" dirty="0">
              <a:latin typeface="Open Sans Light"/>
            </a:endParaRPr>
          </a:p>
        </p:txBody>
      </p:sp>
      <p:sp>
        <p:nvSpPr>
          <p:cNvPr id="11" name="TextBox 11"/>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1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7601"/>
            <a:ext cx="758569" cy="701099"/>
            <a:chOff x="0" y="0"/>
            <a:chExt cx="199788" cy="184652"/>
          </a:xfrm>
        </p:grpSpPr>
        <p:sp>
          <p:nvSpPr>
            <p:cNvPr id="3" name="Freeform 3"/>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58569" y="1871238"/>
            <a:ext cx="6588431" cy="6261480"/>
            <a:chOff x="0" y="0"/>
            <a:chExt cx="1735225" cy="1649114"/>
          </a:xfrm>
        </p:grpSpPr>
        <p:sp>
          <p:nvSpPr>
            <p:cNvPr id="9" name="Freeform 9"/>
            <p:cNvSpPr/>
            <p:nvPr/>
          </p:nvSpPr>
          <p:spPr>
            <a:xfrm>
              <a:off x="0" y="0"/>
              <a:ext cx="1735225" cy="1649114"/>
            </a:xfrm>
            <a:custGeom>
              <a:avLst/>
              <a:gdLst/>
              <a:ahLst/>
              <a:cxnLst/>
              <a:rect l="l" t="t" r="r" b="b"/>
              <a:pathLst>
                <a:path w="1735225" h="1649114">
                  <a:moveTo>
                    <a:pt x="38778" y="0"/>
                  </a:moveTo>
                  <a:lnTo>
                    <a:pt x="1696447" y="0"/>
                  </a:lnTo>
                  <a:cubicBezTo>
                    <a:pt x="1706731" y="0"/>
                    <a:pt x="1716595" y="4085"/>
                    <a:pt x="1723867" y="11358"/>
                  </a:cubicBezTo>
                  <a:cubicBezTo>
                    <a:pt x="1731139" y="18630"/>
                    <a:pt x="1735225" y="28493"/>
                    <a:pt x="1735225" y="38778"/>
                  </a:cubicBezTo>
                  <a:lnTo>
                    <a:pt x="1735225" y="1610336"/>
                  </a:lnTo>
                  <a:cubicBezTo>
                    <a:pt x="1735225" y="1631753"/>
                    <a:pt x="1717863" y="1649114"/>
                    <a:pt x="1696447" y="1649114"/>
                  </a:cubicBezTo>
                  <a:lnTo>
                    <a:pt x="38778" y="1649114"/>
                  </a:lnTo>
                  <a:cubicBezTo>
                    <a:pt x="28493" y="1649114"/>
                    <a:pt x="18630" y="1645029"/>
                    <a:pt x="11358" y="1637756"/>
                  </a:cubicBezTo>
                  <a:cubicBezTo>
                    <a:pt x="4085" y="1630484"/>
                    <a:pt x="0" y="1620621"/>
                    <a:pt x="0" y="1610336"/>
                  </a:cubicBezTo>
                  <a:lnTo>
                    <a:pt x="0" y="38778"/>
                  </a:lnTo>
                  <a:cubicBezTo>
                    <a:pt x="0" y="28493"/>
                    <a:pt x="4085" y="18630"/>
                    <a:pt x="11358" y="11358"/>
                  </a:cubicBezTo>
                  <a:cubicBezTo>
                    <a:pt x="18630" y="4085"/>
                    <a:pt x="28493" y="0"/>
                    <a:pt x="38778" y="0"/>
                  </a:cubicBezTo>
                  <a:close/>
                </a:path>
              </a:pathLst>
            </a:custGeom>
            <a:solidFill>
              <a:srgbClr val="FFFFFF"/>
            </a:solidFill>
            <a:ln w="38100">
              <a:solidFill>
                <a:srgbClr val="B4B4B4"/>
              </a:solidFill>
            </a:ln>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3250"/>
                </a:lnSpc>
              </a:pPr>
              <a:endParaRPr/>
            </a:p>
          </p:txBody>
        </p:sp>
      </p:grpSp>
      <p:sp>
        <p:nvSpPr>
          <p:cNvPr id="11" name="TextBox 11"/>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1</a:t>
            </a:r>
          </a:p>
        </p:txBody>
      </p:sp>
      <p:sp>
        <p:nvSpPr>
          <p:cNvPr id="15" name="TextBox 15"/>
          <p:cNvSpPr txBox="1"/>
          <p:nvPr/>
        </p:nvSpPr>
        <p:spPr>
          <a:xfrm>
            <a:off x="1834749" y="2839737"/>
            <a:ext cx="4436071" cy="894591"/>
          </a:xfrm>
          <a:prstGeom prst="rect">
            <a:avLst/>
          </a:prstGeom>
        </p:spPr>
        <p:txBody>
          <a:bodyPr lIns="0" tIns="0" rIns="0" bIns="0" rtlCol="0" anchor="t">
            <a:spAutoFit/>
          </a:bodyPr>
          <a:lstStyle/>
          <a:p>
            <a:pPr algn="ctr">
              <a:lnSpc>
                <a:spcPts val="7391"/>
              </a:lnSpc>
            </a:pPr>
            <a:r>
              <a:rPr lang="en-US" sz="5279" dirty="0" err="1">
                <a:solidFill>
                  <a:srgbClr val="FFBD59"/>
                </a:solidFill>
                <a:latin typeface="Open Sauce SemiBold"/>
              </a:rPr>
              <a:t>Opdracht</a:t>
            </a:r>
            <a:r>
              <a:rPr lang="en-US" sz="5279" dirty="0">
                <a:solidFill>
                  <a:srgbClr val="FFBD59"/>
                </a:solidFill>
                <a:latin typeface="Open Sauce SemiBold"/>
              </a:rPr>
              <a:t>:</a:t>
            </a:r>
          </a:p>
        </p:txBody>
      </p:sp>
      <p:sp>
        <p:nvSpPr>
          <p:cNvPr id="17" name="TextBox 17"/>
          <p:cNvSpPr txBox="1"/>
          <p:nvPr/>
        </p:nvSpPr>
        <p:spPr>
          <a:xfrm>
            <a:off x="1107027" y="5598563"/>
            <a:ext cx="5891515" cy="1538883"/>
          </a:xfrm>
          <a:prstGeom prst="rect">
            <a:avLst/>
          </a:prstGeom>
        </p:spPr>
        <p:txBody>
          <a:bodyPr lIns="0" tIns="0" rIns="0" bIns="0" rtlCol="0" anchor="t">
            <a:spAutoFit/>
          </a:bodyPr>
          <a:lstStyle/>
          <a:p>
            <a:pPr marL="457200" indent="-457200">
              <a:lnSpc>
                <a:spcPts val="2954"/>
              </a:lnSpc>
              <a:buFont typeface="Arial" panose="020B0604020202020204" pitchFamily="34" charset="0"/>
              <a:buChar char="•"/>
            </a:pPr>
            <a:r>
              <a:rPr lang="en-US" sz="2800" b="1" dirty="0" err="1">
                <a:latin typeface="Open Sans Light"/>
              </a:rPr>
              <a:t>Zoek</a:t>
            </a:r>
            <a:r>
              <a:rPr lang="en-US" sz="2800" b="1" dirty="0">
                <a:latin typeface="Open Sans Light"/>
              </a:rPr>
              <a:t> </a:t>
            </a:r>
            <a:r>
              <a:rPr lang="en-US" sz="2800" b="1" dirty="0" err="1">
                <a:latin typeface="Open Sans Light"/>
              </a:rPr>
              <a:t>bij</a:t>
            </a:r>
            <a:r>
              <a:rPr lang="en-US" sz="2800" b="1" dirty="0">
                <a:latin typeface="Open Sans Light"/>
              </a:rPr>
              <a:t> </a:t>
            </a:r>
            <a:r>
              <a:rPr lang="en-US" sz="2800" b="1" dirty="0" err="1">
                <a:latin typeface="Open Sans Light"/>
              </a:rPr>
              <a:t>elke</a:t>
            </a:r>
            <a:r>
              <a:rPr lang="en-US" sz="2800" b="1" dirty="0">
                <a:latin typeface="Open Sans Light"/>
              </a:rPr>
              <a:t> </a:t>
            </a:r>
            <a:r>
              <a:rPr lang="en-US" sz="2800" b="1" dirty="0" err="1">
                <a:latin typeface="Open Sans Light"/>
              </a:rPr>
              <a:t>soort</a:t>
            </a:r>
            <a:r>
              <a:rPr lang="en-US" sz="2800" b="1" dirty="0">
                <a:latin typeface="Open Sans Light"/>
              </a:rPr>
              <a:t> </a:t>
            </a:r>
            <a:r>
              <a:rPr lang="en-US" sz="2800" b="1" dirty="0" err="1">
                <a:latin typeface="Open Sans Light"/>
              </a:rPr>
              <a:t>innovatie</a:t>
            </a:r>
            <a:r>
              <a:rPr lang="en-US" sz="2800" b="1" dirty="0">
                <a:latin typeface="Open Sans Light"/>
              </a:rPr>
              <a:t> </a:t>
            </a:r>
            <a:r>
              <a:rPr lang="en-US" sz="2800" b="1" dirty="0" err="1">
                <a:latin typeface="Open Sans Light"/>
              </a:rPr>
              <a:t>uit</a:t>
            </a:r>
            <a:r>
              <a:rPr lang="en-US" sz="2800" b="1" dirty="0">
                <a:latin typeface="Open Sans Light"/>
              </a:rPr>
              <a:t> wat het is + </a:t>
            </a:r>
            <a:r>
              <a:rPr lang="en-US" sz="2800" b="1" dirty="0" err="1">
                <a:latin typeface="Open Sans Light"/>
              </a:rPr>
              <a:t>voorbeeld</a:t>
            </a:r>
            <a:endParaRPr lang="en-US" sz="2800" b="1" dirty="0">
              <a:latin typeface="Open Sans Light"/>
            </a:endParaRPr>
          </a:p>
          <a:p>
            <a:pPr marL="457200" indent="-457200">
              <a:lnSpc>
                <a:spcPts val="2954"/>
              </a:lnSpc>
              <a:buFont typeface="Arial" panose="020B0604020202020204" pitchFamily="34" charset="0"/>
              <a:buChar char="•"/>
            </a:pPr>
            <a:endParaRPr lang="en-US" sz="2800" b="1" dirty="0">
              <a:latin typeface="Open Sans Light"/>
            </a:endParaRPr>
          </a:p>
          <a:p>
            <a:pPr marL="457200" indent="-457200">
              <a:lnSpc>
                <a:spcPts val="2954"/>
              </a:lnSpc>
              <a:buFont typeface="Arial" panose="020B0604020202020204" pitchFamily="34" charset="0"/>
              <a:buChar char="•"/>
            </a:pPr>
            <a:r>
              <a:rPr lang="en-US" sz="2800" b="1" dirty="0">
                <a:latin typeface="Open Sans Light"/>
              </a:rPr>
              <a:t>10 min</a:t>
            </a:r>
          </a:p>
        </p:txBody>
      </p:sp>
      <p:pic>
        <p:nvPicPr>
          <p:cNvPr id="6" name="Afbeelding 5" descr="Werknemer die typt op een laptop">
            <a:extLst>
              <a:ext uri="{FF2B5EF4-FFF2-40B4-BE49-F238E27FC236}">
                <a16:creationId xmlns:a16="http://schemas.microsoft.com/office/drawing/2014/main" id="{8FFF7429-E100-E2A8-B273-8E8426697A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1713403"/>
            <a:ext cx="8651450" cy="6487870"/>
          </a:xfrm>
          <a:prstGeom prst="rect">
            <a:avLst/>
          </a:prstGeom>
        </p:spPr>
      </p:pic>
    </p:spTree>
    <p:extLst>
      <p:ext uri="{BB962C8B-B14F-4D97-AF65-F5344CB8AC3E}">
        <p14:creationId xmlns:p14="http://schemas.microsoft.com/office/powerpoint/2010/main" val="513019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7601"/>
            <a:ext cx="758569" cy="701099"/>
            <a:chOff x="0" y="0"/>
            <a:chExt cx="199788" cy="184652"/>
          </a:xfrm>
        </p:grpSpPr>
        <p:sp>
          <p:nvSpPr>
            <p:cNvPr id="3" name="Freeform 3"/>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t="16269" b="16269"/>
          <a:stretch/>
        </p:blipFill>
        <p:spPr>
          <a:xfrm>
            <a:off x="1744740" y="1976953"/>
            <a:ext cx="7131462" cy="481109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rcRect l="8321" r="8321"/>
          <a:stretch/>
        </p:blipFill>
        <p:spPr>
          <a:xfrm>
            <a:off x="9411798" y="1976953"/>
            <a:ext cx="7131462" cy="4811091"/>
          </a:xfrm>
          <a:prstGeom prst="rect">
            <a:avLst/>
          </a:prstGeom>
        </p:spPr>
      </p:pic>
      <p:grpSp>
        <p:nvGrpSpPr>
          <p:cNvPr id="7" name="Group 7"/>
          <p:cNvGrpSpPr/>
          <p:nvPr/>
        </p:nvGrpSpPr>
        <p:grpSpPr>
          <a:xfrm>
            <a:off x="1744740" y="6962439"/>
            <a:ext cx="7131462" cy="2295861"/>
            <a:chOff x="0" y="0"/>
            <a:chExt cx="1878245" cy="604671"/>
          </a:xfrm>
        </p:grpSpPr>
        <p:sp>
          <p:nvSpPr>
            <p:cNvPr id="8" name="Freeform 8"/>
            <p:cNvSpPr/>
            <p:nvPr/>
          </p:nvSpPr>
          <p:spPr>
            <a:xfrm>
              <a:off x="0" y="0"/>
              <a:ext cx="1878245" cy="604671"/>
            </a:xfrm>
            <a:custGeom>
              <a:avLst/>
              <a:gdLst/>
              <a:ahLst/>
              <a:cxnLst/>
              <a:rect l="l" t="t" r="r" b="b"/>
              <a:pathLst>
                <a:path w="1878245" h="604671">
                  <a:moveTo>
                    <a:pt x="0" y="0"/>
                  </a:moveTo>
                  <a:lnTo>
                    <a:pt x="1878245" y="0"/>
                  </a:lnTo>
                  <a:lnTo>
                    <a:pt x="1878245" y="604671"/>
                  </a:lnTo>
                  <a:lnTo>
                    <a:pt x="0" y="604671"/>
                  </a:lnTo>
                  <a:close/>
                </a:path>
              </a:pathLst>
            </a:custGeom>
            <a:solidFill>
              <a:srgbClr val="FFBD59"/>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250"/>
                </a:lnSpc>
              </a:pPr>
              <a:endParaRPr/>
            </a:p>
          </p:txBody>
        </p:sp>
      </p:grpSp>
      <p:grpSp>
        <p:nvGrpSpPr>
          <p:cNvPr id="10" name="Group 10"/>
          <p:cNvGrpSpPr/>
          <p:nvPr/>
        </p:nvGrpSpPr>
        <p:grpSpPr>
          <a:xfrm>
            <a:off x="9411798" y="6962439"/>
            <a:ext cx="7131462" cy="2295861"/>
            <a:chOff x="0" y="0"/>
            <a:chExt cx="1878245" cy="604671"/>
          </a:xfrm>
        </p:grpSpPr>
        <p:sp>
          <p:nvSpPr>
            <p:cNvPr id="11" name="Freeform 11"/>
            <p:cNvSpPr/>
            <p:nvPr/>
          </p:nvSpPr>
          <p:spPr>
            <a:xfrm>
              <a:off x="0" y="0"/>
              <a:ext cx="1878245" cy="604671"/>
            </a:xfrm>
            <a:custGeom>
              <a:avLst/>
              <a:gdLst/>
              <a:ahLst/>
              <a:cxnLst/>
              <a:rect l="l" t="t" r="r" b="b"/>
              <a:pathLst>
                <a:path w="1878245" h="604671">
                  <a:moveTo>
                    <a:pt x="0" y="0"/>
                  </a:moveTo>
                  <a:lnTo>
                    <a:pt x="1878245" y="0"/>
                  </a:lnTo>
                  <a:lnTo>
                    <a:pt x="1878245" y="604671"/>
                  </a:lnTo>
                  <a:lnTo>
                    <a:pt x="0" y="604671"/>
                  </a:lnTo>
                  <a:close/>
                </a:path>
              </a:pathLst>
            </a:custGeom>
            <a:solidFill>
              <a:srgbClr val="FFBD59"/>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3250"/>
                </a:lnSpc>
              </a:pPr>
              <a:endParaRPr/>
            </a:p>
          </p:txBody>
        </p:sp>
      </p:grpSp>
      <p:sp>
        <p:nvSpPr>
          <p:cNvPr id="13" name="TextBox 13"/>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dirty="0">
                <a:solidFill>
                  <a:srgbClr val="000000"/>
                </a:solidFill>
                <a:latin typeface="Open Sauce SemiBold"/>
              </a:rPr>
              <a:t>Les 1</a:t>
            </a:r>
          </a:p>
        </p:txBody>
      </p:sp>
      <p:sp>
        <p:nvSpPr>
          <p:cNvPr id="14" name="TextBox 14"/>
          <p:cNvSpPr txBox="1"/>
          <p:nvPr/>
        </p:nvSpPr>
        <p:spPr>
          <a:xfrm>
            <a:off x="3801266" y="7318844"/>
            <a:ext cx="3018410" cy="1102866"/>
          </a:xfrm>
          <a:prstGeom prst="rect">
            <a:avLst/>
          </a:prstGeom>
        </p:spPr>
        <p:txBody>
          <a:bodyPr lIns="0" tIns="0" rIns="0" bIns="0" rtlCol="0" anchor="t">
            <a:spAutoFit/>
          </a:bodyPr>
          <a:lstStyle/>
          <a:p>
            <a:pPr algn="ctr">
              <a:lnSpc>
                <a:spcPts val="4336"/>
              </a:lnSpc>
            </a:pPr>
            <a:r>
              <a:rPr lang="en-US" sz="3600" dirty="0" err="1">
                <a:latin typeface="Open Sans Light"/>
              </a:rPr>
              <a:t>Strategische</a:t>
            </a:r>
            <a:r>
              <a:rPr lang="en-US" sz="3600" dirty="0">
                <a:latin typeface="Open Sans Light"/>
              </a:rPr>
              <a:t> </a:t>
            </a:r>
            <a:r>
              <a:rPr lang="en-US" sz="3600" dirty="0" err="1">
                <a:latin typeface="Open Sans Light"/>
              </a:rPr>
              <a:t>innovatie</a:t>
            </a:r>
            <a:endParaRPr lang="en-US" sz="3600" dirty="0">
              <a:latin typeface="Open Sans Light"/>
            </a:endParaRPr>
          </a:p>
        </p:txBody>
      </p:sp>
      <p:sp>
        <p:nvSpPr>
          <p:cNvPr id="15" name="TextBox 15"/>
          <p:cNvSpPr txBox="1"/>
          <p:nvPr/>
        </p:nvSpPr>
        <p:spPr>
          <a:xfrm>
            <a:off x="11468323" y="7343306"/>
            <a:ext cx="3018410" cy="1102866"/>
          </a:xfrm>
          <a:prstGeom prst="rect">
            <a:avLst/>
          </a:prstGeom>
        </p:spPr>
        <p:txBody>
          <a:bodyPr lIns="0" tIns="0" rIns="0" bIns="0" rtlCol="0" anchor="t">
            <a:spAutoFit/>
          </a:bodyPr>
          <a:lstStyle/>
          <a:p>
            <a:pPr algn="ctr">
              <a:lnSpc>
                <a:spcPts val="4336"/>
              </a:lnSpc>
            </a:pPr>
            <a:r>
              <a:rPr lang="en-US" sz="3600" dirty="0">
                <a:latin typeface="Open Sans Light"/>
              </a:rPr>
              <a:t>Management </a:t>
            </a:r>
            <a:r>
              <a:rPr lang="en-US" sz="3600" dirty="0" err="1">
                <a:latin typeface="Open Sans Light"/>
              </a:rPr>
              <a:t>innovatie</a:t>
            </a:r>
            <a:endParaRPr lang="en-US" sz="3600" dirty="0">
              <a:latin typeface="Open Sans Ligh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7601"/>
            <a:ext cx="758569" cy="701099"/>
            <a:chOff x="0" y="0"/>
            <a:chExt cx="199788" cy="184652"/>
          </a:xfrm>
        </p:grpSpPr>
        <p:sp>
          <p:nvSpPr>
            <p:cNvPr id="3" name="Freeform 3"/>
            <p:cNvSpPr/>
            <p:nvPr/>
          </p:nvSpPr>
          <p:spPr>
            <a:xfrm>
              <a:off x="0" y="0"/>
              <a:ext cx="199788" cy="184652"/>
            </a:xfrm>
            <a:custGeom>
              <a:avLst/>
              <a:gdLst/>
              <a:ahLst/>
              <a:cxnLst/>
              <a:rect l="l" t="t" r="r" b="b"/>
              <a:pathLst>
                <a:path w="199788" h="184652">
                  <a:moveTo>
                    <a:pt x="0" y="0"/>
                  </a:moveTo>
                  <a:lnTo>
                    <a:pt x="199788" y="0"/>
                  </a:lnTo>
                  <a:lnTo>
                    <a:pt x="199788" y="184652"/>
                  </a:lnTo>
                  <a:lnTo>
                    <a:pt x="0" y="184652"/>
                  </a:lnTo>
                  <a:close/>
                </a:path>
              </a:pathLst>
            </a:custGeom>
            <a:solidFill>
              <a:srgbClr val="FF914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t="14948" b="14948"/>
          <a:stretch/>
        </p:blipFill>
        <p:spPr>
          <a:xfrm>
            <a:off x="1744740" y="1976953"/>
            <a:ext cx="7131462" cy="481109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rcRect t="3872" b="3872"/>
          <a:stretch/>
        </p:blipFill>
        <p:spPr>
          <a:xfrm>
            <a:off x="9411798" y="1976953"/>
            <a:ext cx="7131462" cy="4811091"/>
          </a:xfrm>
          <a:prstGeom prst="rect">
            <a:avLst/>
          </a:prstGeom>
        </p:spPr>
      </p:pic>
      <p:grpSp>
        <p:nvGrpSpPr>
          <p:cNvPr id="7" name="Group 7"/>
          <p:cNvGrpSpPr/>
          <p:nvPr/>
        </p:nvGrpSpPr>
        <p:grpSpPr>
          <a:xfrm>
            <a:off x="1744740" y="6962439"/>
            <a:ext cx="7131462" cy="2295861"/>
            <a:chOff x="0" y="0"/>
            <a:chExt cx="1878245" cy="604671"/>
          </a:xfrm>
        </p:grpSpPr>
        <p:sp>
          <p:nvSpPr>
            <p:cNvPr id="8" name="Freeform 8"/>
            <p:cNvSpPr/>
            <p:nvPr/>
          </p:nvSpPr>
          <p:spPr>
            <a:xfrm>
              <a:off x="0" y="0"/>
              <a:ext cx="1878245" cy="604671"/>
            </a:xfrm>
            <a:custGeom>
              <a:avLst/>
              <a:gdLst/>
              <a:ahLst/>
              <a:cxnLst/>
              <a:rect l="l" t="t" r="r" b="b"/>
              <a:pathLst>
                <a:path w="1878245" h="604671">
                  <a:moveTo>
                    <a:pt x="0" y="0"/>
                  </a:moveTo>
                  <a:lnTo>
                    <a:pt x="1878245" y="0"/>
                  </a:lnTo>
                  <a:lnTo>
                    <a:pt x="1878245" y="604671"/>
                  </a:lnTo>
                  <a:lnTo>
                    <a:pt x="0" y="604671"/>
                  </a:lnTo>
                  <a:close/>
                </a:path>
              </a:pathLst>
            </a:custGeom>
            <a:solidFill>
              <a:srgbClr val="FFBD59"/>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250"/>
                </a:lnSpc>
              </a:pPr>
              <a:endParaRPr/>
            </a:p>
          </p:txBody>
        </p:sp>
      </p:grpSp>
      <p:grpSp>
        <p:nvGrpSpPr>
          <p:cNvPr id="10" name="Group 10"/>
          <p:cNvGrpSpPr/>
          <p:nvPr/>
        </p:nvGrpSpPr>
        <p:grpSpPr>
          <a:xfrm>
            <a:off x="9411798" y="6962439"/>
            <a:ext cx="7131462" cy="2295861"/>
            <a:chOff x="0" y="0"/>
            <a:chExt cx="1878245" cy="604671"/>
          </a:xfrm>
        </p:grpSpPr>
        <p:sp>
          <p:nvSpPr>
            <p:cNvPr id="11" name="Freeform 11"/>
            <p:cNvSpPr/>
            <p:nvPr/>
          </p:nvSpPr>
          <p:spPr>
            <a:xfrm>
              <a:off x="0" y="0"/>
              <a:ext cx="1878245" cy="604671"/>
            </a:xfrm>
            <a:custGeom>
              <a:avLst/>
              <a:gdLst/>
              <a:ahLst/>
              <a:cxnLst/>
              <a:rect l="l" t="t" r="r" b="b"/>
              <a:pathLst>
                <a:path w="1878245" h="604671">
                  <a:moveTo>
                    <a:pt x="0" y="0"/>
                  </a:moveTo>
                  <a:lnTo>
                    <a:pt x="1878245" y="0"/>
                  </a:lnTo>
                  <a:lnTo>
                    <a:pt x="1878245" y="604671"/>
                  </a:lnTo>
                  <a:lnTo>
                    <a:pt x="0" y="604671"/>
                  </a:lnTo>
                  <a:close/>
                </a:path>
              </a:pathLst>
            </a:custGeom>
            <a:solidFill>
              <a:srgbClr val="FFBD59"/>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3250"/>
                </a:lnSpc>
              </a:pPr>
              <a:endParaRPr/>
            </a:p>
          </p:txBody>
        </p:sp>
      </p:grpSp>
      <p:sp>
        <p:nvSpPr>
          <p:cNvPr id="13" name="TextBox 13"/>
          <p:cNvSpPr txBox="1"/>
          <p:nvPr/>
        </p:nvSpPr>
        <p:spPr>
          <a:xfrm>
            <a:off x="1028700" y="413247"/>
            <a:ext cx="2440424" cy="472658"/>
          </a:xfrm>
          <a:prstGeom prst="rect">
            <a:avLst/>
          </a:prstGeom>
        </p:spPr>
        <p:txBody>
          <a:bodyPr lIns="0" tIns="0" rIns="0" bIns="0" rtlCol="0" anchor="t">
            <a:spAutoFit/>
          </a:bodyPr>
          <a:lstStyle/>
          <a:p>
            <a:pPr>
              <a:lnSpc>
                <a:spcPts val="3873"/>
              </a:lnSpc>
            </a:pPr>
            <a:r>
              <a:rPr lang="en-US" sz="2766">
                <a:solidFill>
                  <a:srgbClr val="000000"/>
                </a:solidFill>
                <a:latin typeface="Open Sauce SemiBold"/>
              </a:rPr>
              <a:t>LICERIA &amp; CO.</a:t>
            </a:r>
          </a:p>
        </p:txBody>
      </p:sp>
      <p:sp>
        <p:nvSpPr>
          <p:cNvPr id="14" name="TextBox 14"/>
          <p:cNvSpPr txBox="1"/>
          <p:nvPr/>
        </p:nvSpPr>
        <p:spPr>
          <a:xfrm>
            <a:off x="3801266" y="7318844"/>
            <a:ext cx="3018410" cy="1102866"/>
          </a:xfrm>
          <a:prstGeom prst="rect">
            <a:avLst/>
          </a:prstGeom>
        </p:spPr>
        <p:txBody>
          <a:bodyPr lIns="0" tIns="0" rIns="0" bIns="0" rtlCol="0" anchor="t">
            <a:spAutoFit/>
          </a:bodyPr>
          <a:lstStyle/>
          <a:p>
            <a:pPr algn="ctr">
              <a:lnSpc>
                <a:spcPts val="4336"/>
              </a:lnSpc>
            </a:pPr>
            <a:r>
              <a:rPr lang="en-US" sz="3600" dirty="0" err="1">
                <a:latin typeface="Open Sans Light"/>
              </a:rPr>
              <a:t>Technologie</a:t>
            </a:r>
            <a:r>
              <a:rPr lang="en-US" sz="3600" dirty="0">
                <a:latin typeface="Open Sans Light"/>
              </a:rPr>
              <a:t> </a:t>
            </a:r>
            <a:r>
              <a:rPr lang="en-US" sz="3600" dirty="0" err="1">
                <a:latin typeface="Open Sans Light"/>
              </a:rPr>
              <a:t>innovatie</a:t>
            </a:r>
            <a:endParaRPr lang="en-US" sz="3600" dirty="0">
              <a:latin typeface="Open Sans Light"/>
            </a:endParaRPr>
          </a:p>
        </p:txBody>
      </p:sp>
      <p:sp>
        <p:nvSpPr>
          <p:cNvPr id="15" name="TextBox 15"/>
          <p:cNvSpPr txBox="1"/>
          <p:nvPr/>
        </p:nvSpPr>
        <p:spPr>
          <a:xfrm>
            <a:off x="11468323" y="7343306"/>
            <a:ext cx="3018410" cy="1102866"/>
          </a:xfrm>
          <a:prstGeom prst="rect">
            <a:avLst/>
          </a:prstGeom>
        </p:spPr>
        <p:txBody>
          <a:bodyPr lIns="0" tIns="0" rIns="0" bIns="0" rtlCol="0" anchor="t">
            <a:spAutoFit/>
          </a:bodyPr>
          <a:lstStyle/>
          <a:p>
            <a:pPr algn="ctr">
              <a:lnSpc>
                <a:spcPts val="4336"/>
              </a:lnSpc>
            </a:pPr>
            <a:r>
              <a:rPr lang="en-US" sz="3600" dirty="0" err="1">
                <a:latin typeface="Open Sans Light"/>
              </a:rPr>
              <a:t>Sociale</a:t>
            </a:r>
            <a:r>
              <a:rPr lang="en-US" sz="3600" dirty="0">
                <a:latin typeface="Open Sans Light"/>
              </a:rPr>
              <a:t> </a:t>
            </a:r>
            <a:r>
              <a:rPr lang="en-US" sz="3600" dirty="0" err="1">
                <a:latin typeface="Open Sans Light"/>
              </a:rPr>
              <a:t>innovatie</a:t>
            </a:r>
            <a:endParaRPr lang="en-US" sz="3600" dirty="0">
              <a:latin typeface="Open Sans Light"/>
            </a:endParaRPr>
          </a:p>
        </p:txBody>
      </p:sp>
    </p:spTree>
    <p:extLst>
      <p:ext uri="{BB962C8B-B14F-4D97-AF65-F5344CB8AC3E}">
        <p14:creationId xmlns:p14="http://schemas.microsoft.com/office/powerpoint/2010/main" val="3353709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466</Words>
  <Application>Microsoft Office PowerPoint</Application>
  <PresentationFormat>Aangepast</PresentationFormat>
  <Paragraphs>81</Paragraphs>
  <Slides>12</Slides>
  <Notes>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12</vt:i4>
      </vt:variant>
    </vt:vector>
  </HeadingPairs>
  <TitlesOfParts>
    <vt:vector size="20" baseType="lpstr">
      <vt:lpstr>Agrandir Bold</vt:lpstr>
      <vt:lpstr>Calibri</vt:lpstr>
      <vt:lpstr>Open Sans Light</vt:lpstr>
      <vt:lpstr>Arial</vt:lpstr>
      <vt:lpstr>Agrandir</vt:lpstr>
      <vt:lpstr>Open Sauce SemiBold</vt:lpstr>
      <vt:lpstr>Open Sans Light Bold</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and White Modern Business Presentation</dc:title>
  <cp:lastModifiedBy>Maxime Van Straten</cp:lastModifiedBy>
  <cp:revision>3</cp:revision>
  <dcterms:created xsi:type="dcterms:W3CDTF">2006-08-16T00:00:00Z</dcterms:created>
  <dcterms:modified xsi:type="dcterms:W3CDTF">2023-05-09T16:00:55Z</dcterms:modified>
  <dc:identifier>DAFibRu4mzU</dc:identifier>
</cp:coreProperties>
</file>